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bookmarkIdSeed="2">
  <p:sldMasterIdLst>
    <p:sldMasterId id="2147483716" r:id="rId1"/>
    <p:sldMasterId id="2147483723" r:id="rId2"/>
  </p:sldMasterIdLst>
  <p:notesMasterIdLst>
    <p:notesMasterId r:id="rId27"/>
  </p:notesMasterIdLst>
  <p:handoutMasterIdLst>
    <p:handoutMasterId r:id="rId28"/>
  </p:handoutMasterIdLst>
  <p:sldIdLst>
    <p:sldId id="316" r:id="rId3"/>
    <p:sldId id="286" r:id="rId4"/>
    <p:sldId id="290" r:id="rId5"/>
    <p:sldId id="291" r:id="rId6"/>
    <p:sldId id="292" r:id="rId7"/>
    <p:sldId id="270" r:id="rId8"/>
    <p:sldId id="301" r:id="rId9"/>
    <p:sldId id="297" r:id="rId10"/>
    <p:sldId id="304" r:id="rId11"/>
    <p:sldId id="302" r:id="rId12"/>
    <p:sldId id="315" r:id="rId13"/>
    <p:sldId id="313" r:id="rId14"/>
    <p:sldId id="305" r:id="rId15"/>
    <p:sldId id="306" r:id="rId16"/>
    <p:sldId id="307" r:id="rId17"/>
    <p:sldId id="310" r:id="rId18"/>
    <p:sldId id="272" r:id="rId19"/>
    <p:sldId id="278" r:id="rId20"/>
    <p:sldId id="279" r:id="rId21"/>
    <p:sldId id="314" r:id="rId22"/>
    <p:sldId id="264" r:id="rId23"/>
    <p:sldId id="312" r:id="rId24"/>
    <p:sldId id="283" r:id="rId25"/>
    <p:sldId id="285" r:id="rId26"/>
  </p:sldIdLst>
  <p:sldSz cx="9144000" cy="6858000" type="screen4x3"/>
  <p:notesSz cx="6858000" cy="9144000"/>
  <p:embeddedFontLst>
    <p:embeddedFont>
      <p:font typeface="Calibri" panose="020F0502020204030204" pitchFamily="34" charset="0"/>
      <p:regular r:id="rId29"/>
      <p:bold r:id="rId30"/>
      <p:italic r:id="rId31"/>
      <p:boldItalic r:id="rId32"/>
    </p:embeddedFont>
    <p:embeddedFont>
      <p:font typeface="Candara" panose="020E0502030303020204" pitchFamily="34" charset="0"/>
      <p:regular r:id="rId33"/>
      <p:bold r:id="rId34"/>
      <p:italic r:id="rId35"/>
      <p:boldItalic r:id="rId36"/>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E8FF"/>
    <a:srgbClr val="F14343"/>
    <a:srgbClr val="6BFDD7"/>
    <a:srgbClr val="6AFE98"/>
    <a:srgbClr val="6AFE78"/>
    <a:srgbClr val="6AFE8D"/>
    <a:srgbClr val="72F6BA"/>
    <a:srgbClr val="71F781"/>
    <a:srgbClr val="69FF7B"/>
    <a:srgbClr val="69FF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11" autoAdjust="0"/>
    <p:restoredTop sz="63417" autoAdjust="0"/>
  </p:normalViewPr>
  <p:slideViewPr>
    <p:cSldViewPr snapToGrid="0">
      <p:cViewPr varScale="1">
        <p:scale>
          <a:sx n="56" d="100"/>
          <a:sy n="56" d="100"/>
        </p:scale>
        <p:origin x="1661" y="34"/>
      </p:cViewPr>
      <p:guideLst>
        <p:guide orient="horz" pos="2160"/>
        <p:guide pos="2880"/>
      </p:guideLst>
    </p:cSldViewPr>
  </p:slideViewPr>
  <p:outlineViewPr>
    <p:cViewPr>
      <p:scale>
        <a:sx n="33" d="100"/>
        <a:sy n="33" d="100"/>
      </p:scale>
      <p:origin x="0" y="64458"/>
    </p:cViewPr>
  </p:outlineViewPr>
  <p:notesTextViewPr>
    <p:cViewPr>
      <p:scale>
        <a:sx n="3" d="2"/>
        <a:sy n="3" d="2"/>
      </p:scale>
      <p:origin x="0" y="0"/>
    </p:cViewPr>
  </p:notesTextViewPr>
  <p:sorterViewPr>
    <p:cViewPr varScale="1">
      <p:scale>
        <a:sx n="100" d="100"/>
        <a:sy n="100" d="100"/>
      </p:scale>
      <p:origin x="0" y="-2477"/>
    </p:cViewPr>
  </p:sorterViewPr>
  <p:notesViewPr>
    <p:cSldViewPr snapToGrid="0">
      <p:cViewPr varScale="1">
        <p:scale>
          <a:sx n="83" d="100"/>
          <a:sy n="83" d="100"/>
        </p:scale>
        <p:origin x="-122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36" Type="http://schemas.openxmlformats.org/officeDocument/2006/relationships/font" Target="fonts/font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endParaRPr lang="es-HN"/>
          </a:p>
        </p:txBody>
      </p:sp>
      <p:sp>
        <p:nvSpPr>
          <p:cNvPr id="31747"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fld id="{40487D26-2F69-4E7E-8B30-658E0D4AE69A}" type="datetime1">
              <a:rPr lang="es-HN" smtClean="0"/>
              <a:pPr/>
              <a:t>1/5/2019</a:t>
            </a:fld>
            <a:endParaRPr lang="es-HN" dirty="0"/>
          </a:p>
        </p:txBody>
      </p:sp>
      <p:sp>
        <p:nvSpPr>
          <p:cNvPr id="31748" name="Rectangle 4"/>
          <p:cNvSpPr>
            <a:spLocks noGrp="1" noChangeArrowheads="1"/>
          </p:cNvSpPr>
          <p:nvPr>
            <p:ph type="ftr" sz="quarter" idx="2"/>
          </p:nvPr>
        </p:nvSpPr>
        <p:spPr bwMode="auto">
          <a:xfrm>
            <a:off x="0" y="8685213"/>
            <a:ext cx="450342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r>
              <a:rPr lang="en-US" dirty="0" smtClean="0"/>
              <a:t>CEE 4540: Sustainable Municipal Drinking Water Treatment</a:t>
            </a:r>
          </a:p>
          <a:p>
            <a:r>
              <a:rPr lang="en-US" dirty="0" smtClean="0"/>
              <a:t>Monroe Weber-Shirk</a:t>
            </a:r>
          </a:p>
        </p:txBody>
      </p:sp>
      <p:sp>
        <p:nvSpPr>
          <p:cNvPr id="31749"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charset="0"/>
              </a:defRPr>
            </a:lvl1pPr>
          </a:lstStyle>
          <a:p>
            <a:fld id="{8E11505A-EAB7-43DA-8420-0B203B5F2757}" type="slidenum">
              <a:rPr lang="es-HN"/>
              <a:pPr/>
              <a:t>‹#›</a:t>
            </a:fld>
            <a:endParaRPr lang="es-HN"/>
          </a:p>
        </p:txBody>
      </p:sp>
    </p:spTree>
    <p:extLst>
      <p:ext uri="{BB962C8B-B14F-4D97-AF65-F5344CB8AC3E}">
        <p14:creationId xmlns:p14="http://schemas.microsoft.com/office/powerpoint/2010/main" val="39389389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eg>
</file>

<file path=ppt/media/image15.jpeg>
</file>

<file path=ppt/media/image16.pn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endParaRPr lang="en-US"/>
          </a:p>
        </p:txBody>
      </p:sp>
      <p:sp>
        <p:nvSpPr>
          <p:cNvPr id="2457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endParaRPr lang="en-US"/>
          </a:p>
        </p:txBody>
      </p:sp>
      <p:sp>
        <p:nvSpPr>
          <p:cNvPr id="2458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458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458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endParaRPr lang="en-US"/>
          </a:p>
        </p:txBody>
      </p:sp>
      <p:sp>
        <p:nvSpPr>
          <p:cNvPr id="2458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charset="0"/>
              </a:defRPr>
            </a:lvl1pPr>
          </a:lstStyle>
          <a:p>
            <a:fld id="{95044064-64A6-40ED-97A8-B308457DE91E}" type="slidenum">
              <a:rPr lang="en-US"/>
              <a:pPr/>
              <a:t>‹#›</a:t>
            </a:fld>
            <a:endParaRPr lang="en-US"/>
          </a:p>
        </p:txBody>
      </p:sp>
    </p:spTree>
    <p:extLst>
      <p:ext uri="{BB962C8B-B14F-4D97-AF65-F5344CB8AC3E}">
        <p14:creationId xmlns:p14="http://schemas.microsoft.com/office/powerpoint/2010/main" val="238454582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www.un.org/sustainabledevelopment/sustainable-development-goals/"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www.un.org/sustainabledevelopment/summit/" TargetMode="External"/><Relationship Id="rId4" Type="http://schemas.openxmlformats.org/officeDocument/2006/relationships/hyperlink" Target="http://www.un.org/ga/search/view_doc.asp?symbol=A/RES/70/1&amp;Lang=E"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theaircurrent.com/aviation-safety/what-is-the-boeing-737-max-maneuvering-characteristics-augmentation-system-mcas-jt610/"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which kinetic energy becomes important!</a:t>
            </a:r>
          </a:p>
          <a:p>
            <a:r>
              <a:rPr lang="en-US" dirty="0" smtClean="0"/>
              <a:t>It’s about </a:t>
            </a:r>
            <a:r>
              <a:rPr lang="en-US" dirty="0" err="1" smtClean="0"/>
              <a:t>piezometric</a:t>
            </a:r>
            <a:r>
              <a:rPr lang="en-US" dirty="0" smtClean="0"/>
              <a:t> head AND must account for kinetic energy converted to pressure.</a:t>
            </a:r>
            <a:endParaRPr lang="en-US" dirty="0"/>
          </a:p>
        </p:txBody>
      </p:sp>
      <p:sp>
        <p:nvSpPr>
          <p:cNvPr id="4" name="Slide Number Placeholder 3"/>
          <p:cNvSpPr>
            <a:spLocks noGrp="1"/>
          </p:cNvSpPr>
          <p:nvPr>
            <p:ph type="sldNum" sz="quarter" idx="10"/>
          </p:nvPr>
        </p:nvSpPr>
        <p:spPr/>
        <p:txBody>
          <a:bodyPr/>
          <a:lstStyle/>
          <a:p>
            <a:fld id="{95044064-64A6-40ED-97A8-B308457DE91E}" type="slidenum">
              <a:rPr lang="en-US" smtClean="0"/>
              <a:pPr/>
              <a:t>1</a:t>
            </a:fld>
            <a:endParaRPr lang="en-US"/>
          </a:p>
        </p:txBody>
      </p:sp>
    </p:spTree>
    <p:extLst>
      <p:ext uri="{BB962C8B-B14F-4D97-AF65-F5344CB8AC3E}">
        <p14:creationId xmlns:p14="http://schemas.microsoft.com/office/powerpoint/2010/main" val="17838367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get a Ph.D. doing step 1 sometimes.</a:t>
            </a:r>
          </a:p>
          <a:p>
            <a:r>
              <a:rPr lang="en-US" dirty="0" smtClean="0"/>
              <a:t>Step 2 is great for getting a Ph.D.</a:t>
            </a:r>
          </a:p>
          <a:p>
            <a:r>
              <a:rPr lang="en-US" dirty="0" smtClean="0"/>
              <a:t>Steps</a:t>
            </a:r>
            <a:r>
              <a:rPr lang="en-US" baseline="0" dirty="0" smtClean="0"/>
              <a:t> 3 and 4 are much harder!</a:t>
            </a:r>
            <a:endParaRPr lang="en-US" dirty="0"/>
          </a:p>
        </p:txBody>
      </p:sp>
      <p:sp>
        <p:nvSpPr>
          <p:cNvPr id="4" name="Slide Number Placeholder 3"/>
          <p:cNvSpPr>
            <a:spLocks noGrp="1"/>
          </p:cNvSpPr>
          <p:nvPr>
            <p:ph type="sldNum" sz="quarter" idx="10"/>
          </p:nvPr>
        </p:nvSpPr>
        <p:spPr/>
        <p:txBody>
          <a:bodyPr/>
          <a:lstStyle/>
          <a:p>
            <a:fld id="{95044064-64A6-40ED-97A8-B308457DE91E}" type="slidenum">
              <a:rPr lang="en-US" smtClean="0"/>
              <a:pPr/>
              <a:t>23</a:t>
            </a:fld>
            <a:endParaRPr lang="en-US"/>
          </a:p>
        </p:txBody>
      </p:sp>
    </p:spTree>
    <p:extLst>
      <p:ext uri="{BB962C8B-B14F-4D97-AF65-F5344CB8AC3E}">
        <p14:creationId xmlns:p14="http://schemas.microsoft.com/office/powerpoint/2010/main" val="3492186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On 1 January 2016, the </a:t>
            </a:r>
            <a:r>
              <a:rPr lang="en-US" sz="1200" b="0" i="0" u="none" strike="noStrike" kern="1200" dirty="0" smtClean="0">
                <a:solidFill>
                  <a:schemeClr val="tx1"/>
                </a:solidFill>
                <a:effectLst/>
                <a:latin typeface="+mn-lt"/>
                <a:ea typeface="+mn-ea"/>
                <a:cs typeface="+mn-cs"/>
                <a:hlinkClick r:id="rId3" tooltip="Sustainable Development Goals"/>
              </a:rPr>
              <a:t>17 Sustainable Development Goals (SDGs) </a:t>
            </a:r>
            <a:r>
              <a:rPr lang="en-US" sz="1200" b="0" i="0" kern="1200" dirty="0" smtClean="0">
                <a:solidFill>
                  <a:schemeClr val="tx1"/>
                </a:solidFill>
                <a:effectLst/>
                <a:latin typeface="+mn-lt"/>
                <a:ea typeface="+mn-ea"/>
                <a:cs typeface="+mn-cs"/>
              </a:rPr>
              <a:t>of the </a:t>
            </a:r>
            <a:r>
              <a:rPr lang="en-US" sz="1200" b="0" i="0" u="none" strike="noStrike" kern="1200" dirty="0" smtClean="0">
                <a:solidFill>
                  <a:schemeClr val="tx1"/>
                </a:solidFill>
                <a:effectLst/>
                <a:latin typeface="+mn-lt"/>
                <a:ea typeface="+mn-ea"/>
                <a:cs typeface="+mn-cs"/>
                <a:hlinkClick r:id="rId4"/>
              </a:rPr>
              <a:t>2030 Agenda for Sustainable Development</a:t>
            </a:r>
            <a:r>
              <a:rPr lang="en-US" sz="1200" b="0" i="0" kern="1200" dirty="0" smtClean="0">
                <a:solidFill>
                  <a:schemeClr val="tx1"/>
                </a:solidFill>
                <a:effectLst/>
                <a:latin typeface="+mn-lt"/>
                <a:ea typeface="+mn-ea"/>
                <a:cs typeface="+mn-cs"/>
              </a:rPr>
              <a:t> — adopted by world leaders in September 2015 at an </a:t>
            </a:r>
            <a:r>
              <a:rPr lang="en-US" sz="1200" b="0" i="0" u="none" strike="noStrike" kern="1200" dirty="0" smtClean="0">
                <a:solidFill>
                  <a:schemeClr val="tx1"/>
                </a:solidFill>
                <a:effectLst/>
                <a:latin typeface="+mn-lt"/>
                <a:ea typeface="+mn-ea"/>
                <a:cs typeface="+mn-cs"/>
                <a:hlinkClick r:id="rId5" tooltip="UN Sustainable Development Summit"/>
              </a:rPr>
              <a:t>historic UN Summit </a:t>
            </a:r>
            <a:r>
              <a:rPr lang="en-US" sz="1200" b="0" i="0" kern="1200" dirty="0" smtClean="0">
                <a:solidFill>
                  <a:schemeClr val="tx1"/>
                </a:solidFill>
                <a:effectLst/>
                <a:latin typeface="+mn-lt"/>
                <a:ea typeface="+mn-ea"/>
                <a:cs typeface="+mn-cs"/>
              </a:rPr>
              <a:t>— officially came into force.  Over the next fifteen years, with these new Goals that universally apply to all, countries will mobilize efforts to end all forms of poverty, fight inequalities and tackle climate change, while ensuring that no one is left behind.</a:t>
            </a:r>
          </a:p>
          <a:p>
            <a:r>
              <a:rPr lang="en-US" dirty="0" smtClean="0"/>
              <a:t>http://www.un.org/sustainabledevelopment/development-agenda/</a:t>
            </a:r>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3</a:t>
            </a:fld>
            <a:endParaRPr lang="en-US"/>
          </a:p>
        </p:txBody>
      </p:sp>
    </p:spTree>
    <p:extLst>
      <p:ext uri="{BB962C8B-B14F-4D97-AF65-F5344CB8AC3E}">
        <p14:creationId xmlns:p14="http://schemas.microsoft.com/office/powerpoint/2010/main" val="3574459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http://www.un.org/sustainabledevelopment/blog/2017/07/billions-around-the-world-lack-safe-water-proper-sanitation-facilities-reveals-un-report/</a:t>
            </a:r>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5</a:t>
            </a:fld>
            <a:endParaRPr lang="en-US"/>
          </a:p>
        </p:txBody>
      </p:sp>
    </p:spTree>
    <p:extLst>
      <p:ext uri="{BB962C8B-B14F-4D97-AF65-F5344CB8AC3E}">
        <p14:creationId xmlns:p14="http://schemas.microsoft.com/office/powerpoint/2010/main" val="1954662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Maybe they are making a rational decision!</a:t>
            </a:r>
          </a:p>
          <a:p>
            <a:r>
              <a:rPr lang="en-US" dirty="0" smtClean="0"/>
              <a:t>If investing in drinking water supply seems to only result in more problems, then why bother?</a:t>
            </a:r>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7</a:t>
            </a:fld>
            <a:endParaRPr lang="en-US"/>
          </a:p>
        </p:txBody>
      </p:sp>
    </p:spTree>
    <p:extLst>
      <p:ext uri="{BB962C8B-B14F-4D97-AF65-F5344CB8AC3E}">
        <p14:creationId xmlns:p14="http://schemas.microsoft.com/office/powerpoint/2010/main" val="5547976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http://ajph.aphapublications.org/doi/abs/10.2105/AJPH.91.10.1565</a:t>
            </a:r>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10</a:t>
            </a:fld>
            <a:endParaRPr lang="en-US"/>
          </a:p>
        </p:txBody>
      </p:sp>
    </p:spTree>
    <p:extLst>
      <p:ext uri="{BB962C8B-B14F-4D97-AF65-F5344CB8AC3E}">
        <p14:creationId xmlns:p14="http://schemas.microsoft.com/office/powerpoint/2010/main" val="4541279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Manual operation fully enabled (Max 8 lesson)</a:t>
            </a:r>
          </a:p>
          <a:p>
            <a:r>
              <a:rPr lang="en-US" dirty="0" smtClean="0"/>
              <a:t>Use physics</a:t>
            </a:r>
            <a:r>
              <a:rPr lang="en-US" baseline="0" dirty="0" smtClean="0"/>
              <a:t> rather than software to enable reliable operation</a:t>
            </a:r>
          </a:p>
          <a:p>
            <a:r>
              <a:rPr lang="en-US" baseline="0" dirty="0" smtClean="0"/>
              <a:t>Smart hydraulics (example of </a:t>
            </a:r>
            <a:r>
              <a:rPr lang="en-US" baseline="0" dirty="0" err="1" smtClean="0"/>
              <a:t>StaRS</a:t>
            </a:r>
            <a:r>
              <a:rPr lang="en-US" baseline="0" dirty="0" smtClean="0"/>
              <a:t> flow control system)</a:t>
            </a:r>
            <a:endParaRPr lang="en-US" dirty="0" smtClean="0"/>
          </a:p>
          <a:p>
            <a:r>
              <a:rPr lang="en-US" dirty="0" smtClean="0">
                <a:hlinkClick r:id="rId3"/>
              </a:rPr>
              <a:t>https://theaircurrent.com/aviation-safety/what-is-the-boeing-737-max-maneuvering-characteristics-augmentation-system-mcas-jt610/</a:t>
            </a:r>
            <a:endParaRPr lang="en-US" dirty="0" smtClean="0"/>
          </a:p>
          <a:p>
            <a:r>
              <a:rPr lang="en-US" dirty="0" smtClean="0"/>
              <a:t>By moving the larger and more</a:t>
            </a:r>
            <a:r>
              <a:rPr lang="en-US" baseline="0" dirty="0" smtClean="0"/>
              <a:t> fuel efficient </a:t>
            </a:r>
            <a:r>
              <a:rPr lang="en-US" dirty="0" smtClean="0"/>
              <a:t>engine</a:t>
            </a:r>
            <a:r>
              <a:rPr lang="en-US" baseline="0" dirty="0" smtClean="0"/>
              <a:t> slightly forward and higher up they increased fuel efficiency by 14%</a:t>
            </a:r>
          </a:p>
          <a:p>
            <a:r>
              <a:rPr lang="en-US" baseline="0" dirty="0" smtClean="0"/>
              <a:t>Caused an increased moment on the aircraft causing it to tend to rotate the nose up.</a:t>
            </a:r>
          </a:p>
          <a:p>
            <a:r>
              <a:rPr lang="en-US" baseline="0" dirty="0" smtClean="0"/>
              <a:t>Connect water treatment plant design to Max 8 aircraft.</a:t>
            </a:r>
            <a:endParaRPr lang="en-US" dirty="0" smtClean="0"/>
          </a:p>
          <a:p>
            <a:r>
              <a:rPr lang="en-US" dirty="0" smtClean="0"/>
              <a:t>Separate control and monitoring </a:t>
            </a:r>
          </a:p>
          <a:p>
            <a:endParaRPr lang="en-US" dirty="0"/>
          </a:p>
        </p:txBody>
      </p:sp>
      <p:sp>
        <p:nvSpPr>
          <p:cNvPr id="4" name="Slide Number Placeholder 3"/>
          <p:cNvSpPr>
            <a:spLocks noGrp="1"/>
          </p:cNvSpPr>
          <p:nvPr>
            <p:ph type="sldNum" sz="quarter" idx="10"/>
          </p:nvPr>
        </p:nvSpPr>
        <p:spPr/>
        <p:txBody>
          <a:bodyPr/>
          <a:lstStyle/>
          <a:p>
            <a:fld id="{95044064-64A6-40ED-97A8-B308457DE91E}" type="slidenum">
              <a:rPr lang="en-US" smtClean="0"/>
              <a:pPr/>
              <a:t>12</a:t>
            </a:fld>
            <a:endParaRPr lang="en-US"/>
          </a:p>
        </p:txBody>
      </p:sp>
    </p:spTree>
    <p:extLst>
      <p:ext uri="{BB962C8B-B14F-4D97-AF65-F5344CB8AC3E}">
        <p14:creationId xmlns:p14="http://schemas.microsoft.com/office/powerpoint/2010/main" val="20409884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14</a:t>
            </a:fld>
            <a:endParaRPr lang="en-US"/>
          </a:p>
        </p:txBody>
      </p:sp>
    </p:spTree>
    <p:extLst>
      <p:ext uri="{BB962C8B-B14F-4D97-AF65-F5344CB8AC3E}">
        <p14:creationId xmlns:p14="http://schemas.microsoft.com/office/powerpoint/2010/main" val="3558022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046E1A4-200E-4ABD-9212-41EB0F3A93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8787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it on the board?</a:t>
            </a:r>
            <a:endParaRPr lang="en-US" dirty="0"/>
          </a:p>
        </p:txBody>
      </p:sp>
      <p:sp>
        <p:nvSpPr>
          <p:cNvPr id="4" name="Slide Number Placeholder 3"/>
          <p:cNvSpPr>
            <a:spLocks noGrp="1"/>
          </p:cNvSpPr>
          <p:nvPr>
            <p:ph type="sldNum" sz="quarter" idx="10"/>
          </p:nvPr>
        </p:nvSpPr>
        <p:spPr/>
        <p:txBody>
          <a:bodyPr/>
          <a:lstStyle/>
          <a:p>
            <a:fld id="{95044064-64A6-40ED-97A8-B308457DE91E}" type="slidenum">
              <a:rPr lang="en-US" smtClean="0"/>
              <a:pPr/>
              <a:t>21</a:t>
            </a:fld>
            <a:endParaRPr lang="en-US"/>
          </a:p>
        </p:txBody>
      </p:sp>
    </p:spTree>
    <p:extLst>
      <p:ext uri="{BB962C8B-B14F-4D97-AF65-F5344CB8AC3E}">
        <p14:creationId xmlns:p14="http://schemas.microsoft.com/office/powerpoint/2010/main" val="40746118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smtClean="0"/>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E1BF802B-21BB-4BE9-8DE5-F7FB740F773C}"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smtClean="0"/>
              <a:t>Click to edit Master title style</a:t>
            </a:r>
            <a:endParaRPr lang="en-US"/>
          </a:p>
        </p:txBody>
      </p:sp>
    </p:spTree>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5/1/2019</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8" name="Footer Placeholder 7"/>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9" name="Slide Number Placeholder 8"/>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199448651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5/1/2019</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4" name="Footer Placeholder 3"/>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5" name="Slide Number Placeholder 4"/>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318757530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5/1/2019</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3" name="Footer Placeholder 2"/>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4" name="Slide Number Placeholder 3"/>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35191171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828800" y="673100"/>
            <a:ext cx="7086600" cy="698500"/>
          </a:xfrm>
        </p:spPr>
        <p:txBody>
          <a:bodyPr/>
          <a:lstStyle/>
          <a:p>
            <a:r>
              <a:rPr lang="en-US" smtClean="0"/>
              <a:t>Click to edit Master title style</a:t>
            </a:r>
            <a:endParaRPr lang="es-HN"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5/1/2019</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 name="Text Placeholder 6"/>
          <p:cNvSpPr>
            <a:spLocks noGrp="1"/>
          </p:cNvSpPr>
          <p:nvPr>
            <p:ph type="body" sz="quarter" idx="13"/>
          </p:nvPr>
        </p:nvSpPr>
        <p:spPr>
          <a:xfrm>
            <a:off x="457200" y="1524000"/>
            <a:ext cx="8153400" cy="47244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HN" dirty="0"/>
          </a:p>
        </p:txBody>
      </p:sp>
    </p:spTree>
    <p:extLst>
      <p:ext uri="{BB962C8B-B14F-4D97-AF65-F5344CB8AC3E}">
        <p14:creationId xmlns:p14="http://schemas.microsoft.com/office/powerpoint/2010/main" val="1284744460"/>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Closing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CC422902-2C27-4BEB-9F16-176EC0DC5214}"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5/1/2019</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BA2DD2-1032-42B3-8777-EDBA6173AED2}"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pic>
        <p:nvPicPr>
          <p:cNvPr id="6" name="Picture 5" descr="0889_10_C_lr.jpg"/>
          <p:cNvPicPr>
            <a:picLocks noChangeAspect="1"/>
          </p:cNvPicPr>
          <p:nvPr/>
        </p:nvPicPr>
        <p:blipFill rotWithShape="1">
          <a:blip r:embed="rId2">
            <a:extLst>
              <a:ext uri="{28A0092B-C50C-407E-A947-70E740481C1C}">
                <a14:useLocalDpi xmlns:a14="http://schemas.microsoft.com/office/drawing/2010/main" val="0"/>
              </a:ext>
            </a:extLst>
          </a:blip>
          <a:srcRect l="3170" r="7962"/>
          <a:stretch/>
        </p:blipFill>
        <p:spPr>
          <a:xfrm>
            <a:off x="0" y="0"/>
            <a:ext cx="9144000" cy="6858000"/>
          </a:xfrm>
          <a:prstGeom prst="rect">
            <a:avLst/>
          </a:prstGeom>
        </p:spPr>
      </p:pic>
      <p:pic>
        <p:nvPicPr>
          <p:cNvPr id="7" name="Picture 6" descr="cu white lrg.psd"/>
          <p:cNvPicPr>
            <a:picLocks noChangeAspect="1"/>
          </p:cNvPicPr>
          <p:nvPr/>
        </p:nvPicPr>
        <p:blipFill rotWithShape="1">
          <a:blip r:embed="rId3" cstate="print">
            <a:extLst>
              <a:ext uri="{28A0092B-C50C-407E-A947-70E740481C1C}">
                <a14:useLocalDpi xmlns:a14="http://schemas.microsoft.com/office/drawing/2010/main" val="0"/>
              </a:ext>
            </a:extLst>
          </a:blip>
          <a:srcRect r="72186"/>
          <a:stretch/>
        </p:blipFill>
        <p:spPr>
          <a:xfrm>
            <a:off x="182033" y="402168"/>
            <a:ext cx="1299634" cy="1267968"/>
          </a:xfrm>
          <a:prstGeom prst="rect">
            <a:avLst/>
          </a:prstGeom>
        </p:spPr>
      </p:pic>
      <p:sp>
        <p:nvSpPr>
          <p:cNvPr id="8" name="Rectangle 7"/>
          <p:cNvSpPr/>
          <p:nvPr/>
        </p:nvSpPr>
        <p:spPr>
          <a:xfrm>
            <a:off x="0" y="0"/>
            <a:ext cx="9144000" cy="222250"/>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ndara"/>
              <a:ea typeface="+mn-ea"/>
              <a:cs typeface="+mn-cs"/>
            </a:endParaRPr>
          </a:p>
        </p:txBody>
      </p:sp>
      <p:sp>
        <p:nvSpPr>
          <p:cNvPr id="10" name="Text Placeholder 9"/>
          <p:cNvSpPr>
            <a:spLocks noGrp="1"/>
          </p:cNvSpPr>
          <p:nvPr>
            <p:ph type="body" sz="quarter" idx="13" hasCustomPrompt="1"/>
          </p:nvPr>
        </p:nvSpPr>
        <p:spPr>
          <a:xfrm>
            <a:off x="285750" y="1828800"/>
            <a:ext cx="4692650" cy="584200"/>
          </a:xfrm>
        </p:spPr>
        <p:txBody>
          <a:bodyPr/>
          <a:lstStyle>
            <a:lvl1pPr marL="0" indent="0">
              <a:buNone/>
              <a:defRPr baseline="0">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Thank You</a:t>
            </a:r>
            <a:endParaRPr lang="en-US" dirty="0"/>
          </a:p>
        </p:txBody>
      </p:sp>
    </p:spTree>
    <p:extLst>
      <p:ext uri="{BB962C8B-B14F-4D97-AF65-F5344CB8AC3E}">
        <p14:creationId xmlns:p14="http://schemas.microsoft.com/office/powerpoint/2010/main" val="56918753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2C9ADE63-3FDA-416F-A9F9-18A0D1B06E78}" type="slidenum">
              <a:rPr lang="en-US" smtClean="0"/>
              <a:pPr/>
              <a:t>‹#›</a:t>
            </a:fld>
            <a:endParaRPr lang="en-US"/>
          </a:p>
        </p:txBody>
      </p:sp>
    </p:spTree>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E38975AB-0F33-46D5-823F-F99AA875C828}"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668B08A4-B246-4226-8180-CFC46E1A4BED}"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3C6E89E2-8019-44BF-90D5-1902BF5B0CCD}"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FBF16BE7-D429-4842-A024-592A43A169BA}"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smtClean="0"/>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5/1/2019</a:t>
            </a:fld>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78856" name="Rectangle 8"/>
          <p:cNvSpPr>
            <a:spLocks noGrp="1" noChangeArrowheads="1"/>
          </p:cNvSpPr>
          <p:nvPr>
            <p:ph type="ftr" sz="quarter" idx="3"/>
          </p:nvPr>
        </p:nvSpPr>
        <p:spPr/>
        <p:txBody>
          <a:bodyPr/>
          <a:lstStyle>
            <a:lvl1pPr>
              <a:defRPr>
                <a:latin typeface="Arial"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78857" name="Rectangle 9"/>
          <p:cNvSpPr>
            <a:spLocks noGrp="1" noChangeArrowheads="1"/>
          </p:cNvSpPr>
          <p:nvPr>
            <p:ph type="sldNum" sz="quarter" idx="4"/>
          </p:nvPr>
        </p:nvSpPr>
        <p:spPr/>
        <p:txBody>
          <a:bodyPr/>
          <a:lstStyle>
            <a:lvl1pPr>
              <a:defRPr>
                <a:latin typeface="Arial" charset="0"/>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598B1A88-A749-4CC2-9A45-355AB6EE232C}" type="slidenum">
              <a:rPr kumimoji="0" lang="en-US" sz="1400" b="0" i="0" u="none" strike="noStrike" kern="1200" cap="none" spc="0" normalizeH="0" baseline="0" noProof="0">
                <a:ln>
                  <a:noFill/>
                </a:ln>
                <a:solidFill>
                  <a:srgbClr val="000000"/>
                </a:solidFill>
                <a:effectLst/>
                <a:uLnTx/>
                <a:uFillTx/>
                <a:latin typeface="Arial"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78858" name="Rectangle 10"/>
          <p:cNvSpPr>
            <a:spLocks noGrp="1" noChangeArrowheads="1"/>
          </p:cNvSpPr>
          <p:nvPr>
            <p:ph type="ctrTitle" sz="quarter"/>
          </p:nvPr>
        </p:nvSpPr>
        <p:spPr>
          <a:xfrm>
            <a:off x="1371600" y="990602"/>
            <a:ext cx="7772400" cy="1470025"/>
          </a:xfrm>
          <a:ln w="9525"/>
        </p:spPr>
        <p:txBody>
          <a:bodyPr/>
          <a:lstStyle>
            <a:lvl1pPr>
              <a:defRPr sz="5400"/>
            </a:lvl1pPr>
          </a:lstStyle>
          <a:p>
            <a:r>
              <a:rPr lang="en-US" smtClean="0"/>
              <a:t>Click to edit Master title style</a:t>
            </a:r>
            <a:endParaRPr lang="en-US"/>
          </a:p>
        </p:txBody>
      </p:sp>
    </p:spTree>
    <p:extLst>
      <p:ext uri="{BB962C8B-B14F-4D97-AF65-F5344CB8AC3E}">
        <p14:creationId xmlns:p14="http://schemas.microsoft.com/office/powerpoint/2010/main" val="3310907935"/>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5/1/2019</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863789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5/1/2019</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6" name="Footer Placeholder 5"/>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 name="Slide Number Placeholder 6"/>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372468194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354CE0EE-90E4-4CB8-9C28-36044EF41FF3}"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Lst>
  <p:transition>
    <p:fade/>
  </p:transition>
  <p:timing>
    <p:tnLst>
      <p:par>
        <p:cTn id="1" dur="indefinite" restart="never" nodeType="tmRoot"/>
      </p:par>
    </p:tnLst>
  </p:timing>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77827" name="Rectangle 3"/>
          <p:cNvSpPr>
            <a:spLocks noGrp="1" noChangeArrowheads="1"/>
          </p:cNvSpPr>
          <p:nvPr>
            <p:ph type="body" idx="1"/>
          </p:nvPr>
        </p:nvSpPr>
        <p:spPr bwMode="auto">
          <a:xfrm>
            <a:off x="457200" y="1600202"/>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5/1/2019</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mn-ea"/>
              <a:cs typeface="Arial" charset="0"/>
            </a:endParaRPr>
          </a:p>
        </p:txBody>
      </p:sp>
    </p:spTree>
    <p:extLst>
      <p:ext uri="{BB962C8B-B14F-4D97-AF65-F5344CB8AC3E}">
        <p14:creationId xmlns:p14="http://schemas.microsoft.com/office/powerpoint/2010/main" val="3930181619"/>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Lst>
  <p:transition>
    <p:fade/>
  </p:transition>
  <p:timing>
    <p:tnLst>
      <p:par>
        <p:cTn id="1" dur="indefinite" restart="never" nodeType="tmRoot"/>
      </p:par>
    </p:tnLst>
  </p:timing>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ajph.aphapublications.org/author/Mintz,+Eric"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ajph.aphapublications.org/author/Wegelin,+Martin" TargetMode="External"/><Relationship Id="rId5" Type="http://schemas.openxmlformats.org/officeDocument/2006/relationships/hyperlink" Target="http://ajph.aphapublications.org/author/Lochery,+Peter" TargetMode="External"/><Relationship Id="rId4" Type="http://schemas.openxmlformats.org/officeDocument/2006/relationships/hyperlink" Target="http://ajph.aphapublications.org/author/Bartram,+Jami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tags" Target="../tags/tag3.xml"/><Relationship Id="rId5" Type="http://schemas.openxmlformats.org/officeDocument/2006/relationships/image" Target="../media/image11.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www.infrastructurereportcard.org/water-infrastructure/"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Manifold Review</a:t>
            </a:r>
            <a:endParaRPr lang="en-US" dirty="0"/>
          </a:p>
        </p:txBody>
      </p:sp>
      <p:sp>
        <p:nvSpPr>
          <p:cNvPr id="3" name="Content Placeholder 2"/>
          <p:cNvSpPr>
            <a:spLocks noGrp="1"/>
          </p:cNvSpPr>
          <p:nvPr>
            <p:ph idx="1"/>
          </p:nvPr>
        </p:nvSpPr>
        <p:spPr/>
        <p:txBody>
          <a:bodyPr/>
          <a:lstStyle/>
          <a:p>
            <a:r>
              <a:rPr lang="en-US" dirty="0" smtClean="0"/>
              <a:t>Why does the last port on the sedimentation tank inlet manifold have the highest flow rate?</a:t>
            </a:r>
          </a:p>
          <a:p>
            <a:r>
              <a:rPr lang="en-US" dirty="0" smtClean="0"/>
              <a:t>To achieve more uniform flow distribution between ports in a manifold should you </a:t>
            </a:r>
            <a:r>
              <a:rPr lang="en-US" b="1" u="sng" dirty="0" smtClean="0"/>
              <a:t>increase</a:t>
            </a:r>
            <a:r>
              <a:rPr lang="en-US" dirty="0" smtClean="0"/>
              <a:t> or </a:t>
            </a:r>
            <a:r>
              <a:rPr lang="en-US" b="1" u="sng" dirty="0"/>
              <a:t>decrease</a:t>
            </a:r>
            <a:r>
              <a:rPr lang="en-US" dirty="0" smtClean="0"/>
              <a:t> </a:t>
            </a:r>
            <a:r>
              <a:rPr lang="en-US" dirty="0"/>
              <a:t>the manifold </a:t>
            </a:r>
            <a:r>
              <a:rPr lang="en-US" dirty="0" smtClean="0"/>
              <a:t>diameter?</a:t>
            </a:r>
          </a:p>
          <a:p>
            <a:r>
              <a:rPr lang="en-US" dirty="0" smtClean="0"/>
              <a:t>Could you improve the flow distribution by tilting the manifold to maintain a more constant pressure in the manifold?</a:t>
            </a:r>
          </a:p>
          <a:p>
            <a:endParaRPr lang="en-US" dirty="0" smtClean="0"/>
          </a:p>
          <a:p>
            <a:endParaRPr lang="en-US" dirty="0"/>
          </a:p>
        </p:txBody>
      </p:sp>
    </p:spTree>
    <p:extLst>
      <p:ext uri="{BB962C8B-B14F-4D97-AF65-F5344CB8AC3E}">
        <p14:creationId xmlns:p14="http://schemas.microsoft.com/office/powerpoint/2010/main" val="33312567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Centralized water has a bad reputation!</a:t>
            </a:r>
            <a:endParaRPr lang="en-US" dirty="0"/>
          </a:p>
        </p:txBody>
      </p:sp>
      <p:sp>
        <p:nvSpPr>
          <p:cNvPr id="3" name="Content Placeholder 2"/>
          <p:cNvSpPr>
            <a:spLocks noGrp="1"/>
          </p:cNvSpPr>
          <p:nvPr>
            <p:ph idx="1"/>
          </p:nvPr>
        </p:nvSpPr>
        <p:spPr/>
        <p:txBody>
          <a:bodyPr/>
          <a:lstStyle/>
          <a:p>
            <a:r>
              <a:rPr lang="en-US" dirty="0" smtClean="0"/>
              <a:t>“…relying </a:t>
            </a:r>
            <a:r>
              <a:rPr lang="en-US" dirty="0"/>
              <a:t>only on time- and resource-intensive </a:t>
            </a:r>
            <a:r>
              <a:rPr lang="en-US" b="1" dirty="0"/>
              <a:t>centralized</a:t>
            </a:r>
            <a:r>
              <a:rPr lang="en-US" dirty="0"/>
              <a:t> solutions such as piped, treated water will leave hundreds of millions of people without safe water far into the future. </a:t>
            </a:r>
            <a:endParaRPr lang="en-US" dirty="0" smtClean="0"/>
          </a:p>
          <a:p>
            <a:r>
              <a:rPr lang="en-US" dirty="0" smtClean="0"/>
              <a:t>Self-sustaining</a:t>
            </a:r>
            <a:r>
              <a:rPr lang="en-US" dirty="0"/>
              <a:t>, </a:t>
            </a:r>
            <a:r>
              <a:rPr lang="en-US" b="1" dirty="0"/>
              <a:t>decentralized</a:t>
            </a:r>
            <a:r>
              <a:rPr lang="en-US" dirty="0"/>
              <a:t> approaches to making drinking water safe, including point-of-use chemical and solar disinfection, safe water storage, and behavioral change, have been widely field-tested</a:t>
            </a:r>
            <a:r>
              <a:rPr lang="en-US" dirty="0" smtClean="0"/>
              <a:t>.” </a:t>
            </a:r>
            <a:endParaRPr lang="en-US" dirty="0"/>
          </a:p>
        </p:txBody>
      </p:sp>
      <p:sp>
        <p:nvSpPr>
          <p:cNvPr id="4" name="TextBox 3"/>
          <p:cNvSpPr txBox="1"/>
          <p:nvPr/>
        </p:nvSpPr>
        <p:spPr>
          <a:xfrm>
            <a:off x="1917726" y="6575324"/>
            <a:ext cx="7226274" cy="307777"/>
          </a:xfrm>
          <a:prstGeom prst="rect">
            <a:avLst/>
          </a:prstGeom>
          <a:noFill/>
        </p:spPr>
        <p:txBody>
          <a:bodyPr wrap="none" rtlCol="0">
            <a:spAutoFit/>
          </a:bodyPr>
          <a:lstStyle/>
          <a:p>
            <a:r>
              <a:rPr lang="en-US" sz="1400" b="1" dirty="0">
                <a:hlinkClick r:id="rId3"/>
              </a:rPr>
              <a:t>Eric </a:t>
            </a:r>
            <a:r>
              <a:rPr lang="en-US" sz="1400" b="1" dirty="0" err="1">
                <a:hlinkClick r:id="rId3"/>
              </a:rPr>
              <a:t>Mintz</a:t>
            </a:r>
            <a:r>
              <a:rPr lang="en-US" sz="1400" dirty="0" err="1"/>
              <a:t>MD</a:t>
            </a:r>
            <a:r>
              <a:rPr lang="en-US" sz="1400" dirty="0"/>
              <a:t>, MPH, </a:t>
            </a:r>
            <a:r>
              <a:rPr lang="en-US" sz="1400" baseline="30000" dirty="0"/>
              <a:t>,</a:t>
            </a:r>
            <a:r>
              <a:rPr lang="en-US" sz="1400" dirty="0"/>
              <a:t> </a:t>
            </a:r>
            <a:r>
              <a:rPr lang="en-US" sz="1400" b="1" dirty="0">
                <a:hlinkClick r:id="rId4"/>
              </a:rPr>
              <a:t>Jamie </a:t>
            </a:r>
            <a:r>
              <a:rPr lang="en-US" sz="1400" b="1" dirty="0" err="1">
                <a:hlinkClick r:id="rId4"/>
              </a:rPr>
              <a:t>Bartram</a:t>
            </a:r>
            <a:r>
              <a:rPr lang="en-US" sz="1400" dirty="0" err="1"/>
              <a:t>PhD</a:t>
            </a:r>
            <a:r>
              <a:rPr lang="en-US" sz="1400" dirty="0"/>
              <a:t>, </a:t>
            </a:r>
            <a:r>
              <a:rPr lang="en-US" sz="1400" baseline="30000" dirty="0"/>
              <a:t>,</a:t>
            </a:r>
            <a:r>
              <a:rPr lang="en-US" sz="1400" dirty="0"/>
              <a:t> </a:t>
            </a:r>
            <a:r>
              <a:rPr lang="en-US" sz="1400" b="1" dirty="0">
                <a:hlinkClick r:id="rId5"/>
              </a:rPr>
              <a:t>Peter </a:t>
            </a:r>
            <a:r>
              <a:rPr lang="en-US" sz="1400" b="1" dirty="0" err="1">
                <a:hlinkClick r:id="rId5"/>
              </a:rPr>
              <a:t>Lochery</a:t>
            </a:r>
            <a:r>
              <a:rPr lang="en-US" sz="1400" dirty="0" err="1"/>
              <a:t>MSc</a:t>
            </a:r>
            <a:r>
              <a:rPr lang="en-US" sz="1400" dirty="0"/>
              <a:t>(</a:t>
            </a:r>
            <a:r>
              <a:rPr lang="en-US" sz="1400" dirty="0" err="1"/>
              <a:t>Eng</a:t>
            </a:r>
            <a:r>
              <a:rPr lang="en-US" sz="1400" dirty="0"/>
              <a:t>), and </a:t>
            </a:r>
            <a:r>
              <a:rPr lang="en-US" sz="1400" baseline="30000" dirty="0"/>
              <a:t>,</a:t>
            </a:r>
            <a:r>
              <a:rPr lang="en-US" sz="1400" dirty="0"/>
              <a:t> </a:t>
            </a:r>
            <a:r>
              <a:rPr lang="en-US" sz="1400" b="1" dirty="0">
                <a:hlinkClick r:id="rId6"/>
              </a:rPr>
              <a:t>Martin </a:t>
            </a:r>
            <a:r>
              <a:rPr lang="en-US" sz="1400" b="1" dirty="0" err="1">
                <a:hlinkClick r:id="rId6"/>
              </a:rPr>
              <a:t>Wegelin</a:t>
            </a:r>
            <a:r>
              <a:rPr lang="en-US" sz="1400" dirty="0" err="1"/>
              <a:t>MSc</a:t>
            </a:r>
            <a:endParaRPr lang="en-US" sz="1400" dirty="0"/>
          </a:p>
        </p:txBody>
      </p:sp>
      <p:cxnSp>
        <p:nvCxnSpPr>
          <p:cNvPr id="6" name="Straight Arrow Connector 5"/>
          <p:cNvCxnSpPr/>
          <p:nvPr/>
        </p:nvCxnSpPr>
        <p:spPr>
          <a:xfrm>
            <a:off x="4191000" y="2133600"/>
            <a:ext cx="3352800" cy="0"/>
          </a:xfrm>
          <a:prstGeom prst="straightConnector1">
            <a:avLst/>
          </a:prstGeom>
          <a:ln w="381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838200" y="2590800"/>
            <a:ext cx="5257800" cy="0"/>
          </a:xfrm>
          <a:prstGeom prst="straightConnector1">
            <a:avLst/>
          </a:prstGeom>
          <a:ln w="381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828800" y="6575324"/>
            <a:ext cx="3352800" cy="0"/>
          </a:xfrm>
          <a:prstGeom prst="straightConnector1">
            <a:avLst/>
          </a:prstGeom>
          <a:ln w="381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66878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childTnLst>
                                </p:cTn>
                              </p:par>
                            </p:childTnLst>
                          </p:cTn>
                        </p:par>
                        <p:par>
                          <p:cTn id="20" fill="hold">
                            <p:stCondLst>
                              <p:cond delay="0"/>
                            </p:stCondLst>
                            <p:childTnLst>
                              <p:par>
                                <p:cTn id="21" presetID="22" presetClass="entr" presetSubtype="8"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a:t>
            </a:r>
            <a:endParaRPr lang="en-US" dirty="0"/>
          </a:p>
        </p:txBody>
      </p:sp>
      <p:sp>
        <p:nvSpPr>
          <p:cNvPr id="3" name="Content Placeholder 2"/>
          <p:cNvSpPr>
            <a:spLocks noGrp="1"/>
          </p:cNvSpPr>
          <p:nvPr>
            <p:ph idx="1"/>
          </p:nvPr>
        </p:nvSpPr>
        <p:spPr/>
        <p:txBody>
          <a:bodyPr/>
          <a:lstStyle/>
          <a:p>
            <a:r>
              <a:rPr lang="en-US" dirty="0" smtClean="0"/>
              <a:t>Centralized water supply systems are imperative for healthy towns and cities</a:t>
            </a:r>
          </a:p>
          <a:p>
            <a:r>
              <a:rPr lang="en-US" dirty="0" smtClean="0"/>
              <a:t>Resilient centralized systems are often the best option</a:t>
            </a:r>
          </a:p>
          <a:p>
            <a:r>
              <a:rPr lang="en-US" dirty="0" smtClean="0"/>
              <a:t>Where do decentralized systems get their water?</a:t>
            </a:r>
          </a:p>
          <a:p>
            <a:r>
              <a:rPr lang="en-US" dirty="0" smtClean="0"/>
              <a:t>Centralized systems that perform poorly can spiral to failure</a:t>
            </a:r>
            <a:endParaRPr lang="en-US" dirty="0"/>
          </a:p>
        </p:txBody>
      </p:sp>
    </p:spTree>
    <p:extLst>
      <p:ext uri="{BB962C8B-B14F-4D97-AF65-F5344CB8AC3E}">
        <p14:creationId xmlns:p14="http://schemas.microsoft.com/office/powerpoint/2010/main" val="23428529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Resilient Designs are needed in the United States too!</a:t>
            </a:r>
            <a:endParaRPr lang="en-US" dirty="0"/>
          </a:p>
        </p:txBody>
      </p:sp>
      <p:sp>
        <p:nvSpPr>
          <p:cNvPr id="3" name="Content Placeholder 2"/>
          <p:cNvSpPr>
            <a:spLocks noGrp="1"/>
          </p:cNvSpPr>
          <p:nvPr>
            <p:ph idx="1"/>
          </p:nvPr>
        </p:nvSpPr>
        <p:spPr/>
        <p:txBody>
          <a:bodyPr/>
          <a:lstStyle/>
          <a:p>
            <a:r>
              <a:rPr lang="en-US" dirty="0" smtClean="0"/>
              <a:t>NYC blackout of 1977</a:t>
            </a:r>
          </a:p>
          <a:p>
            <a:r>
              <a:rPr lang="en-US" dirty="0" smtClean="0"/>
              <a:t>Boeing Max 8 substituted a stable aeronautic design for software feedback control</a:t>
            </a:r>
          </a:p>
          <a:p>
            <a:r>
              <a:rPr lang="en-US" dirty="0" smtClean="0"/>
              <a:t>Design for steady state (cruising at flight elevation) is easy</a:t>
            </a:r>
          </a:p>
          <a:p>
            <a:r>
              <a:rPr lang="en-US" dirty="0" smtClean="0"/>
              <a:t>Design for rapid startup after disasters is much harder</a:t>
            </a:r>
          </a:p>
          <a:p>
            <a:r>
              <a:rPr lang="en-US" dirty="0" smtClean="0"/>
              <a:t>What guidelines would you suggest for resilient water treatment plant design?</a:t>
            </a:r>
          </a:p>
          <a:p>
            <a:endParaRPr lang="en-US" dirty="0"/>
          </a:p>
        </p:txBody>
      </p:sp>
    </p:spTree>
    <p:extLst>
      <p:ext uri="{BB962C8B-B14F-4D97-AF65-F5344CB8AC3E}">
        <p14:creationId xmlns:p14="http://schemas.microsoft.com/office/powerpoint/2010/main" val="10518602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Centralized treatment CAN work if we adopt a new approach!</a:t>
            </a:r>
            <a:endParaRPr lang="en-US" dirty="0"/>
          </a:p>
        </p:txBody>
      </p:sp>
      <p:sp>
        <p:nvSpPr>
          <p:cNvPr id="3" name="Content Placeholder 2"/>
          <p:cNvSpPr>
            <a:spLocks noGrp="1"/>
          </p:cNvSpPr>
          <p:nvPr>
            <p:ph idx="1"/>
          </p:nvPr>
        </p:nvSpPr>
        <p:spPr>
          <a:xfrm>
            <a:off x="457200" y="1600200"/>
            <a:ext cx="8458200" cy="4525963"/>
          </a:xfrm>
        </p:spPr>
        <p:txBody>
          <a:bodyPr/>
          <a:lstStyle/>
          <a:p>
            <a:r>
              <a:rPr lang="en-US" dirty="0" smtClean="0"/>
              <a:t>Engineering that focuses on </a:t>
            </a:r>
            <a:r>
              <a:rPr lang="en-US" dirty="0" smtClean="0"/>
              <a:t>Economics</a:t>
            </a:r>
            <a:r>
              <a:rPr lang="en-US" dirty="0" smtClean="0"/>
              <a:t>, </a:t>
            </a:r>
            <a:r>
              <a:rPr lang="en-US" dirty="0" smtClean="0"/>
              <a:t>Energy</a:t>
            </a:r>
            <a:r>
              <a:rPr lang="en-US" dirty="0" smtClean="0"/>
              <a:t>, </a:t>
            </a:r>
            <a:r>
              <a:rPr lang="en-US" dirty="0" smtClean="0"/>
              <a:t>Equality</a:t>
            </a:r>
            <a:r>
              <a:rPr lang="en-US" dirty="0" smtClean="0"/>
              <a:t>, </a:t>
            </a:r>
            <a:r>
              <a:rPr lang="en-US" dirty="0" smtClean="0"/>
              <a:t>Elegance</a:t>
            </a:r>
            <a:r>
              <a:rPr lang="en-US" dirty="0" smtClean="0"/>
              <a:t>, and </a:t>
            </a:r>
            <a:r>
              <a:rPr lang="en-US" dirty="0" smtClean="0"/>
              <a:t>Efficacy</a:t>
            </a:r>
            <a:endParaRPr lang="en-US" dirty="0" smtClean="0"/>
          </a:p>
          <a:p>
            <a:r>
              <a:rPr lang="en-US" dirty="0" smtClean="0"/>
              <a:t>Low </a:t>
            </a:r>
            <a:r>
              <a:rPr lang="en-US" dirty="0" smtClean="0"/>
              <a:t>cost AND High performance are </a:t>
            </a:r>
            <a:r>
              <a:rPr lang="en-US" dirty="0" smtClean="0"/>
              <a:t>possible</a:t>
            </a:r>
          </a:p>
          <a:p>
            <a:pPr lvl="1"/>
            <a:r>
              <a:rPr lang="en-US" dirty="0" smtClean="0"/>
              <a:t>$12 per year per person for operation and maintenance</a:t>
            </a:r>
          </a:p>
          <a:p>
            <a:pPr lvl="1"/>
            <a:r>
              <a:rPr lang="en-US" dirty="0" smtClean="0"/>
              <a:t>$50 per person for capital costs</a:t>
            </a:r>
          </a:p>
          <a:p>
            <a:pPr lvl="1"/>
            <a:r>
              <a:rPr lang="en-US" dirty="0" smtClean="0"/>
              <a:t>3.5 billion need water - $175 billion capital cost by 2030 ($13.5 billion/year)</a:t>
            </a:r>
          </a:p>
          <a:p>
            <a:pPr lvl="1"/>
            <a:r>
              <a:rPr lang="en-US" dirty="0" smtClean="0"/>
              <a:t>Similar to US ice cream purchases</a:t>
            </a:r>
          </a:p>
          <a:p>
            <a:r>
              <a:rPr lang="en-US" dirty="0" smtClean="0"/>
              <a:t>Centralized can be monitored for safety</a:t>
            </a:r>
          </a:p>
          <a:p>
            <a:endParaRPr lang="en-US" dirty="0"/>
          </a:p>
        </p:txBody>
      </p:sp>
    </p:spTree>
    <p:extLst>
      <p:ext uri="{BB962C8B-B14F-4D97-AF65-F5344CB8AC3E}">
        <p14:creationId xmlns:p14="http://schemas.microsoft.com/office/powerpoint/2010/main" val="39689133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5" cstate="print">
            <a:clrChange>
              <a:clrFrom>
                <a:srgbClr val="E5E5E5"/>
              </a:clrFrom>
              <a:clrTo>
                <a:srgbClr val="E5E5E5">
                  <a:alpha val="0"/>
                </a:srgbClr>
              </a:clrTo>
            </a:clrChange>
            <a:extLst>
              <a:ext uri="{28A0092B-C50C-407E-A947-70E740481C1C}">
                <a14:useLocalDpi xmlns:a14="http://schemas.microsoft.com/office/drawing/2010/main" val="0"/>
              </a:ext>
            </a:extLst>
          </a:blip>
          <a:srcRect t="8467"/>
          <a:stretch/>
        </p:blipFill>
        <p:spPr>
          <a:xfrm>
            <a:off x="381000" y="1519123"/>
            <a:ext cx="8516367" cy="5196868"/>
          </a:xfrm>
          <a:prstGeom prst="rect">
            <a:avLst/>
          </a:prstGeom>
        </p:spPr>
      </p:pic>
      <p:sp>
        <p:nvSpPr>
          <p:cNvPr id="2" name="Title 1"/>
          <p:cNvSpPr>
            <a:spLocks noGrp="1"/>
          </p:cNvSpPr>
          <p:nvPr>
            <p:ph type="title"/>
          </p:nvPr>
        </p:nvSpPr>
        <p:spPr/>
        <p:txBody>
          <a:bodyPr/>
          <a:lstStyle/>
          <a:p>
            <a:r>
              <a:rPr lang="en-US" dirty="0" smtClean="0"/>
              <a:t>AguaClara installed capacity is increasing steadily (and slowly)</a:t>
            </a:r>
            <a:endParaRPr lang="en-US" dirty="0"/>
          </a:p>
        </p:txBody>
      </p:sp>
      <p:sp>
        <p:nvSpPr>
          <p:cNvPr id="14" name="AutoShape 4" descr="data:image/png;base64,iVBORw0KGgoAAAANSUhEUgAAAZIAAAENCAYAAAAlsuNsAAAABHNCSVQICAgIfAhkiAAAAAlwSFlzAAALEgAACxIB0t1+/AAAIABJREFUeJzt3X1cVPWeB/DPDI+jPM0oSCBqCqSYiYEkXBUrvNtV9i6Nm6bLLYlqb/lwFc149YB2vbaDBSibKTdtvbl3W7orcMv1bsVSlGFFPuQ1SJd8IB7iaaYRdBBn5uwfLLOSCAdmzjBHPu/Xy9cLzsw58/m9cOY7v/M75/dTCIIggIiIaIiUwx2AiIjkjYWEiIjswkJCRER2YSEhIiK7sJAQEZFdWEiIiMguLCRERGQXFhIiIrILCwkREdmFhYSIiOziPtwBHKmhoWG4I9xUTk4ONmzYMNwx7CL3Nsg9P8A2uAK55wd6tyEkJMTu47FHQkREdnFaj2TVqlXw9vaGUqmEm5sbdDodOjo6kJeXh5aWFgQGBmL9+vXw8fEBABQXF6OsrAxKpRJpaWmIjo52VlQiIhoEp57a2rx5M/z8/Gy/l5SUYMaMGUhJSUFJSQlKSkqQmpqKuro6VFRUIDc3FwaDAVu3bsXOnTuhVLIDRUTkaob1k7myshKJiYkAgMTERFRWVtq2JyQkwMPDA0FBQQgODkZNTc1wRiUioptwao9k69atUCqVWLhwIZKSkmA0GqFWqwEAAQEBMBqNAAC9Xo+IiAjbfhqNBnq93plRiYhIJKcVkq1bt0Kj0cBoNOJ3v/vdDVcKKBQKKBSKQR2ztLQUpaWlAACdToecnByH5XW0ioqK4Y5gN7m3Qe75AbbBFbhS/urqWThyZBHa29Xw9TVg7tzDmDbtxID7Xd8GR3xuOq2QaDQaAIC/vz9mz56Nmpoa+Pv7w2AwQK1Ww2Aw2MZPNBoN2trabPvq9Xrb/tdLSkpCUlKS7XdXvyTP1fOJIfc2yD0/wDa4AlfIX1Skwu7d/jCZukco2ts1+PjjFVi0aDG0WtOA+zuyDU4ZI+ns7ITJZLL9fOrUKUyYMAGxsbEoLy8HAJSXl2P27NkAgNjYWFRUVODatWtobm5GY2MjwsPDnRGViEgWdDpfWxHpYTIpodP5Oj2LU3okRqMRr776KgDAYrFg7ty5iI6OxpQpU5CXl4eysjLb5b8AEBYWhvj4eGRkZECpVCI9PZ1XbBERXaehwW1Q26XklEIybtw4vPLKKzds9/X1RVZWVp/7aLVaaLVaqaMREclSSIgF9fU3foSHhFicnoVf84mIZCgzsx0qlbXXNpXKiszMdqdnuaXm2iIiGil6BtR1Ol80NLghJMSCzMx2UQPtjsZCQkQkU1qtaVgKx0/x1BYREdmFhYSIiOzCQkJERHZhISEiIruwkBARkV1YSIiIyC4sJEREZBcWEiIisgsLCRER2YWFhIiI7DKoQtLZ2Ym2tjZ0dnZKlYeIiGRmwLm2amtrUVpaiuPHj6OlpcW2PSgoCNHR0Vi4cCEmTJggaUgiInJd/RaSHTt2oK6uDgkJCVizZg1CQ0OhUqlgMplQX1+Pqqoq5OfnY/z48Vi3bp2zMhMRkQvpt5DMmzcPMTExN2z38fHBHXfcgTvuuAMPPvggjh07JllAIiJybf2OkfRVROx5HhER3XpEr0dy5MgRTJo0CePHj0dDQwMKCgqgVCrx+OOPIzQ0VMqMRETkwkRftVVYWAgfHx8AwFtvvYUpU6Zg2rRp2Lt3r2ThiIjI9YkuJJcuXUJAQAC6urpw5swZLF++HH//93+PCxcuSBiPiGjkKCpSIS4uCOPH34a4uCAUFamGO5Iook9t+fn54YcffkBtbS2mTJkCDw8PXL16VcpsREQjRlGRCps2+cNk6v5+X1/vjk2b/AHAJZbT7Y/oQrJkyRI8++yzUCqVWL9+PQDgr3/9KyZOnChZOCKikUKn87UVkR4mkxI6na/8C8nVq1fh5eWFBQsWID4+HgDg5eUFAIiIiOD9I0REDtDQ4Dao7a5kwELy9NNP4/bbb8esWbMQExOD4OBg22P+/v6ShiMiGilCQiyor7/xIzkkxDIMaQZnwEJSUFCA6upqnDhxAtnZ2bBarYiOjsasWbNw5513wt1d9NkxIiK6iczM9l5jJACgUlmRmdk+jKnEGbAKuLu7Y8aMGZgxYwYeeeQRNDU14cSJE/jLX/6Cf/7nf0ZkZCRmzZqFuLg4BAQEOCMzEdEtp2ccRKfzRUODG0JCLMjMbHf58RFgEIPtPcaNG4cHHngADzzwALq6unD69GkcP34cbm5uuP/++6XISEQ0Imi1JlkUjp+y67yUQqFAdnY2CgsLHZWHiIhkhgtbERGRXVhIiIjILiwkRERklwHHSLKysqBQKPp8zGq1DurFrFYrMjMzodFokJmZiY6ODuTl5aGlpQWBgYFYv369bWLI4uJilJWVQalUIi0tDdHR0YN6LSIico4BC8l9993X7+ODuVLr8OHDCA0NhcnUfVVCSUkJZsyYgZSUFJSUlKCkpASpqamoq6tDRUUFcnNzYTAYsHXrVuzcuRNKJTtQRESuZsBCsmDBAoe8UFtbG44fPw6tVotDhw4BACorK7FlyxYAQGJiIrZs2YLU1FRUVlYiISEBHh4eCAoKQnBwMGpqahAZGemQLERE5Dj9fsX/6quvRB1EzPP279+P1NTUXqfJjEYj1Go1ACAgIABGoxEAoNfrMWbMGNvzNBoN9Hq9qCxERORc/fZIPvvsM7z99tuYO3cuoqKiEBISApVKBZPJhMbGRlRVVeHTTz/FxIkTERsbe9PjHDt2DP7+/pg8eTK++eabPp+jUChuOhZzM6WlpSgtLQUA6HQ65OTkDGp/Z6qoqBjuCHaTexvknh9gG1yB3PMDvdvgiM/NfgvJb37zG9TW1uLDDz/Ea6+9hubmZttjwcHBmDVrFtatW4ewsLB+X+TMmTP46quvcOLECXR1dcFkMiE/Px/+/v4wGAxQq9UwGAzw8/MD0N0DaWtrs+2v1+uh0WhuOG5SUhKSkpJsv2/YsEFcq4eJq+cTQ+5tkHt+gG1wBXLPDzi2DQOOkUyYMAHp6ekAuqeUv3z5MkaPHm2bSl6MFStWYMWKFQCAb775Bu+99x7Wrl2LAwcOoLy8HCkpKSgvL8fs2bMBALGxscjPz0dycjIMBgMaGxsRHh4+lPYREZHEBjVFipeX16AKyEBSUlKQl5eHsrIy2+W/ABAWFob4+HhkZGRAqVQiPT2dV2wREbkop88BP336dEyfPh0A4Ovri6ysrD6fp9VqodVqnRmNiIiGgF/ziYjILiwkRERkl0EVErPZjOrqatulY52dnejs7JQkGBERyYPoMZLa2lpkZ2fDw8MDbW1tSEhIQFVVFcrLy22D5ERENPKI7pG88cYbWLZsGXbs2GFbpz0qKgrffvutZOGIiMj1iS4kdXV1mDdvXq9t3t7e6OrqcngoIiKSD9GFJDAwEOfOneu1raamBsHBwQ4PRURE8iF6jGTZsmXQ6XRYuHAhzGYziouL8eGHH+If//EfpcxHREQuTnSPJCYmBs899xwuXbqEqKgotLS0YOPGjZg5c6aU+YiIyMWJ7pEcPXoU8fHxePzxx3tt//zzzzFnzhyHByMiInkQ3SPZs2dPn9sLCgocFoaIiORnwB5JU1MTgO711pubmyEIQq/HPD09pUtHREQub8BCsnbtWtvPa9as6fVYQEAAHnroIcenIiIi2RiwkBQWFgIANm/ejJdeeknyQEREJC+ix0hYRIiIqC+ir9qyWCx4//33UVVVhfb29l6PscgQEY1conskf/jDH1BaWoqoqCicO3cO99xzD4xGo22RKiIiGplEF5IvvvgCzz33HBYtWgQ3NzcsWrQIzzzzDL755hsp8xERkYsTXUi6urowZswYAICnpyeuXr2K0NBQXLhwQapsREQkA6LHSEJDQ/Hdd98hPDwckydPxp/+9CeoVCpoNBop8xERkYsT3SNZuXIl3NzcAACPPvoozp8/j2PHjuHJJ5+ULBwREbk+UT0Sq9WK2tpa23okt912G1588UVJgxERkTyI6pEolUq89dZb8PDwkDoPERHJzKCmkf/qq6+kzEJERDIkerD92rVryM3NRWRkJMaMGQOFQmF7bPXq1ZKEIyIi1ye6kISFhSEsLEzKLEREJEOiCwln+SUior6IHiMhIqLBKSpSIS4uCOPH34a4uCAUFamGO5IkRPdIiIhIvKIiFTZt8ofJ1P19vb7eHZs2+QMAtFrTcEZzOPZIiIgkoNP52opID5NJCZ3Od5gSSYeFhIhIAg0NboPaLmeiC8mmTZuwf/9+fPnll+jo6JAyExGRy+kZ78jNfVXUeEdIiGVQ2+VM9BjJI488gqqqKhw+fBj5+fkIDg5GVFQUoqKiMGfOnH737erqwubNm2E2m2GxWDBnzhwsXboUHR0dyMvLQ0tLCwIDA7F+/Xr4+PgAAIqLi1FWVgalUom0tDRER0fb11IioiEaynhHZmZ7r30AQKWyIjOzvc/ny5noQnLnnXfizjvvBAC0t7fj0KFD+K//+i+8//77tnXdb8bDwwObN2+Gt7c3zGYzsrKyEB0djS+//BIzZsxASkoKSkpKUFJSgtTUVNTV1aGiogK5ubkwGAzYunUrdu7cCaWSZ+KIyPn6G++4WSHp2a7T+aKhwQ0hIRZkZrbfcgPtwCAKyYkTJ1BdXY2qqiq0tbUhIiICK1asQFRU1ID7KhQKeHt7A+hestdisUChUKCyshJbtmwBACQmJmLLli1ITU1FZWUlEhIS4OHhgaCgIAQHB6OmpgaRkZFDayURkR2GOt6h1ZpuycLxU6ILiU6nw7hx45CSkoLExETblPJiWa1WPPvss/jhhx/wN3/zN4iIiIDRaIRarQYABAQEwGg0AgD0ej0iIiJs+2o0Guj1+huOWVpaitLSUlu+nJycQWVypoqKiuGOYDe5t0Hu+QG2Ybj4+DyP9vYb117y8TG49OfOzVz/N3BEftGF5KWXXkJ1dTU+//xzFBYWIiwsDFFRUZg2bRqmTZs24P5KpRKvvPIKLl++jFdffRW1tbW9HlcoFL3m7xIjKSkJSUlJtt83bNgwqP2dzdXziSH3Nsg9P8A2DIfbb1dg0ybrDeMdL7+sgFYrr7b0cOTfQHQhmTp1KqZOnYoHH3wQRqMRhw8fxp///GcUFhYOOEZyvdGjR2P69Ok4efIk/P39YTAYoFarYTAY4OfnB6C7B9LW1mbbR6/XcyVGIho214931Ne7ITT01h3vGArRheTLL7/EN998g6qqKjQ2NmLy5Ml44IEHRI2RXLp0CW5ubhg9ejS6urpw6tQp/N3f/R1iY2NRXl6OlJQUlJeXY/bs2QCA2NhY5OfnIzk5GQaDAY2NjQgPDx96K4mI7NQz3pGTkyO7HpXURBeSw4cPIyoqCo8++igiIyPh6ekp+kUMBgN27doFq9UKQRAQHx+PmJgYREZGIi8vD2VlZbbLf4HumYbj4+ORkZEBpVKJ9PR0XrFFROSiRBeSnqurhmLixInYvn37Ddt9fX2RlZXV5z5arRZarXbIr0lERM4hupCYzWYUFRXhk08+sY1rzJ8/H1qtFu7unPuRiGikEl0B/vVf/xXfffcdnnjiCQQGBqKlpQUHDx7ElStXsHLlSgkjEhGRKxM98PD5559j06ZNmDlzJkJCQjBz5kxs3LgRR48elTIfEZFLGOxcWyOJ6B6JIAhS5iAiclkjaW2RoRDdI4mPj0d2djZOnjyJuro6nDx5Eq+88gri4+OlzEdENOxG0toiQyG6R5KamoqDBw9i3759tsH2n/3sZ1iyZImU+YiIBq2oSOXQyRJH0toiQyG6kLi7u2PZsmVYtmyZlHmIiOwixWmokBAL6utv/Li8FdcWGYp+C8np06dFHaRnenkiouE2lCnfBzKS1hYZin4Lye7duwc8gEKhwGuvveawQERE9pDiNBTn2upfv4XkmWeewaRJk5wUhYjIflKdhuJcWzfX71Vbmzdvtv28du1aycMQEdkrM7MdKpW11zaehpJWvz2SUaNG4dixYxg/fjwMBgOam5v7vJ9k3LhxkgUkIhqMkbTEravot5CkpaVh//79aG1thdVqxZo1a/p83mDWIyEiktpIWeLWVfRbSOLi4hAXFwcAeOSRR/DWW285JRQREcmH6Dvb33zzTSlzEBGRTIkuJJwqnoiI+sJlB4mIyC4sJEREZBcWEiIisku/Ax9ZWVlQKBQDHuSll15yWCAiIpKXfgvJfffdZ/u5qakJH330ERITExEYGIjW1laUl5fj3nvvlTwkERG5rn4LyYIFC2w/P//883j++ecRFhZm2zZ37lzs3r0bS5culSwgERG5NtFjJHV1dTdMhRIUFIT6+nqHhyIiIvkQXUiioqLw+uuvo7GxEV1dXWhoaMDu3bsxdepUKfMREZGLE32X4apVq7B3715kZGTAarXCzc0NcXFxePrpp6XMR0RELk50IfHx8cG6detgtVpx6dIl+Pn5Qank1cNERCPdoCpBfX09ioqKcPDgQSiVSjQ0NODixYtSZSMiIhkQXUiOHj2KrKws6PV6fPLJJwAAk8nEGYGJiEY40ae23nnnHbz44ouYNGkSjh49CgCYOHEiLly4IFU2IiKSAdE9EqPRiIkTJ/baplAoRN35TkREty7RhWTy5Mm2U1o9PvvsM4SHhzs8FBERyYfoU1tpaWn43e9+h7KyMly9ehXbtm1DQ0MDXnjhhQH3bW1txa5du/Djjz9CoVAgKSkJixYtQkdHB/Ly8tDS0oLAwECsX78ePj4+AIDi4mKUlZVBqVQiLS0N0dHRQ28lERFJRnQhCQ0NxY4dO3Ds2DHExMRgzJgxiImJgbe394D7urm54Ve/+hUmT54Mk8mEzMxM3HXXXfj4448xY8YMpKSkoKSkBCUlJUhNTUVdXR0qKiqQm5sLg8GArVu3YufOnbzcmIjIBQ3qk9nLywsJCQn45S9/iZ/97GeiiggAqNVqTJ48GQCgUqkQGhoKvV6PyspKJCYmAgASExNRWVkJAKisrERCQgI8PDwQFBSE4OBg1NTUDCYqERE5idOnkW9ubsb58+cRHh4Oo9EItVoNAAgICIDRaAQA6PV6RERE2PbRaDTQ6/WiX4OIRpaiIhV0Ol80NLghJMSCzMx2aLWm4Y41YoieRt4ROjs7kZOTg5UrV2LUqFG9HhvKFWClpaUoLS0FAOh0OuTk5Dgsq6NVVFQMdwS7yb0Ncs8PsA19qa6ehQ8/XAqzufvjrL7eHevXj8bhw/+JadNOOPS1gFvvb+CIz03R08jby2w2IycnB/PmzcM999wDAPD394fBYIBarYbBYICfnx+A7h5IW1ubbV+9Xg+NRnPDMZOSkpCUlGT7fcOGDQ7LKwVXzyeG3Nsg9/yAvNtQVKTCG28I+OILtcN6DnFxQbYi0sNs9sSpUw9j717HfhnuIee/QQ9HtqHfQlJWVibqIAP1XARBwJ49exAaGork5GTb9tjYWJSXlyMlJQXl5eWYPXu2bXt+fj6Sk5NhMBjQ2NjIy4yJZK6oSIVNm/xhMnUPzdbXu2PTJn8AsKuYNDS4DWo7OV6/heTTTz8VdZCBCsmZM2fwySefYMKECXjmmWcAAMuXL0dKSgry8vJQVlZmu/wXAMLCwhAfH4+MjAwolUqkp6fzii0imdPpfG1FpIfJpIRO52tXIQkJsaC+/saPspAQy5CPSYPTbyHZvHmzQ15k6tSpeOedd/p8LCsrq8/tWq0WWq3WIa9PRMNPqp5DZmZ7r54OAKhUVmRmttt1XBJvSF/zBUGA1Wq1/SMiGsjNegj29hy0WhO2bzciNNQMhUJAaKgZ27cbedWWE4m+IVGv12Pfvn2orq7G5cuXez1WWFjo8GBEdGuRsueg1ZpYOIaR6B7J73//e7i7uyMrKwve3t7Izs5GbGwsnnjiCSnzEdEtxMtLAND9T622sOdwixBdSM6ePYunnnoKkyZNgkKhwKRJk/DUU0/h0KFDUuYjoltAzxVbP/7oBkABQIHOTs4cfqsQXUiUSiXc3LoHxUaPHo1Lly7By8uLd5wT0YD6u2KL5E/0GEl4eDhOnDiBuLg4zJw5E3l5efD09MSUKVOkzEdEtwDe63FrE11I1qxZA0EQAAArV67Ee++9B5PJ1OsGQyKivvBej1ub6FNbp06dsq0V4unpiSVLliA1NRXffvutZOGI6NaQmdkOlar3rQK81+PWIbqQ7Nmzp8/tBQUFDgtDRMOjqEiFuLggjB9/G+LiglBUpHLo8a+/1wPgvR63mgFPbTU1NQEArFYrmpubbae3eh7z9PSULh0RSU6qObB+qudej5ycnFti0kP6fwMWkrVr19p+XrNmTa/HAgIC8NBDDzk+FRE5jVRzYNHIMWAh6blrffPmzYNawIqI5IFXVJG9RI+R/LSINDU1obm52eGBiMi5pJoDi0YO0YVkx44dOHPmDADgo48+QkZGBjZs2CB6zRIick28oorsJbqQnD592nbz4aFDh/Diiy/i5ZdfRklJiWThiEh6nD2X7CX6hkSz2Qx3d3fo9Xp0dHRg6tSpAACj0ShZOCJyDs6eS/YQ3SOZNGkSiouL8R//8R+4++67AXRPLa9SOfZ6cyIST+r7P4jEEF1Ifv3rX6O2thZdXV14+OGHAXTPCDx37lzJwhHRzfXc/1Ff7w5BUNju/2AxIWcTfWorODgYv/nNb3ptmzNnDubMmePwUEQ0MN7/Qa5CdCEBgK+//hoXLlxAZ2dnr+3Lli1zaCgiGhjv/yBXIbqQ7Nu3D0ePHsX06dPh5eUlZSYiEoEz6pKrEF1Ijhw5gldeeQVjx46VMg8RiSTlGuhEgyG6kPj5+WH06NFSZiGiQegZB9HpfNHQ4IaQEAsyM9s5PkJOJ7qQJCcnIz8/Hw8++CD8/f17PTZu3DiHByOigfH+D3IFogvJ3r17AQDHjx+/4bGeiR2JiGjkEV1IWCyIiKgvom9IJCIi6ku/PZJt27bh+eefBwBkZWVBoVD0+TyuU0JENHL1W0gSExNtP993332ShyEiIvnpt5BcP4/WggULpM5CNKyKilS8lJZoCAY1RQrRrapnAsSem/t6JkAEwGJCNAAOthOh/wkQiah/TumRvP766zh+/Dj8/f2Rk5MDAOjo6EBeXh5aWloQGBiI9evXw8fHBwBQXFyMsrIyKJVKpKWlITo62hkxaQTjBIhEQ+eUHsmCBQvw3HPP9dpWUlKCGTNmID8/HzNmzLAt2VtXV4eKigrk5ubi+eefx759+2C1Wvs6LJHD3GyiQ06ASDSwfnskYm9CHGga+aioKDQ3N/faVllZiS1btgDovjpsy5YtSE1NRWVlJRISEuDh4YGgoCAEBwejpqYGkZGRorIQDQUnQCQaun4LSVtbm2QvbDQaoVarAQABAQG2td/1ej0iIiJsz9NoNNDr9ZLloJHlZldmcQJEoqHrt5A8/fTTTgmhUChuerNjf0pLS1FaWgoA0Ol0tvEXV1RRUTHcEewm9zb8+c8+uHhxNMzm7v/29fXuWL9+NA4f/k9Mm3YCAHB95/r8ecDV/kvJ/W8AyL8Ncs8P9G6DIz43Bz3YbjKZ0N7eDkEQbNuGMvuvv78/DAYD1Go1DAYD/Pz8AHT3QK7vCen1emg0mj6PkZSUhKSkJNvvGzZsGHQOZ3L1fGLIuQ1vvOENs9mz1zaz2ROnTj2MvXvlc8OtnP8GPeTeBrnnBxzbBtGFpK6uDvn5+bh48eINjw1lQsfY2FiUl5cjJSUF5eXlmD17tm17fn4+kpOTYTAY0NjYiPDw8EEfn+in2tvVfW7nlVlE9hnUNPLTp0/H5s2bsXr1auzatQv/9m//JmoQfMeOHaiqqkJ7ezt+/etfY+nSpUhJSUFeXh7Kyspsl/8CQFhYGOLj45GRkQGlUon09HQolbzdhezn62tAe/uNvVtemUVkH9GF5OLFi3jhhRfg7u4OQRAwatQopKamYsOGDZg/f36/+65bt67P7VlZWX1u12q10Gq1YqPRLc5RU5fMnXsYH3+8gldmETmY6K/6Hh4esFi6v7n5+vqitbUVgiCgo6NDsnBEPVOX1Ne7QxAUtqlLiopUgz7WtGknsH27EaGhZigUAkJDzdi+3cgrs4jsJLpHMnXqVBw9ehQLFizAnDlz8PLLL8PDwwPTp0+XMh+NcP1NXTKUAsClaYkcT3QhycjIsP28fPlyhIWFobOzs9dU80SOxqlLiFyf6FNb77777v/vpFRi/vz5+PnPf44PP/xQkmBEAKcuIZID0YXk4MGDg9pO5AiZme1QqXrPtcYBciLXMuCprdOnTwMArFar7eceTU1NUKkGP+hJJBanLiFyfQMWkt27dwMAurq6bD8D3dOaBAQE4LHHHpMuHRE4QE7k6gYsJLt27QIAvPbaa1i9erXkgYiISF5Ej5GsXr0aFosFVVVVOHLkCKqrq233lRD1KCpSIS4uCOPH34a4uKAh3e9BRPIi+vLfhoYG6HQ6dHV1YcyYMWhra4OHhweeffZZjB8/XsqMJBNc95xoZBLdI3njjTeQlJSE3bt3Y9u2bdizZw8WLlyIffv2SZmPHMQZPQWue040MokuJBcuXEBycnKvdUMWL16MCxcuSJGLHMiR04z0hzcPEo1MoguJRqNBVVVVr23V1dW2VQ7JdTmrp8CbB4lGJtFjJMuXL0d2djZiYmIwduxYtLa24vjx41izZo2U+UYcR810ez1n9RS47jnRyCS6kMTGxiI7OxtHjx6FwWBAWFgYli5dipCQECnzjShSDVaHhFhQX3/jn9rRPQXePEg0MokuJO+++y5++ctfYsmSJb22Hzp0CMnJyQ4PNhI5eqbbHs7sKfDmQaKRh3NtuRCpTkFptSauw0FEkuFcWy5EylNQ7CkQkVQ415YL4WA1EckR59pyIRysJiI5Ej3YziLiHDwFRURyI3qwnYiIqC8sJEREZBcWEiIisgsLCRER2YWFxIVwUSgikiPRV22RtLgoFBHJFXskLoKLQhGRXLGQuAguCkVEcsVC4iK4KBQRydWILySuMsCdmdnMqsxaAAAKj0lEQVQOlcraaxvn2SIiORjRg+2uNMDNebaISK5cupCcPHkS//Iv/wKr1Yr7778fKSkpDj2+VAtJDRXn2SIiOXLZU1tWqxX79u3Dc889h7y8PHz22Weoq6tz6GtwgJuIyH4uW0hqamoQHByMcePGwd3dHQkJCaisrHToa3CAm4jIfi57akuv12PMmDG238eMGYP/+Z//6fWc0tJSlJaWAgB0Oh1ycnIG9Rp33TULTU1LYTZ72ra5u3fhrrveQU7OCTvS36iiosKhxxsOcm+D3PMDbIMrkHt+oHcbBvu52ReXLSRiJCUlISkpyfb7hg0bBn2MoqLL0OmU1w1wX4ZWex+A+xyYdOj5XI3c2yD3/ADb4Arknh9wbBtctpBoNBq0tbXZfm9ra4NGo3H463CAm4jIPi47RjJlyhQ0NjaiubkZZrMZFRUViI2NHe5YRET0Ey7bI3Fzc8Njjz2Gbdu2wWq14t5770VYWNhwxyIiop9w2UICAHfffTfuvvvu4Y5BRET9cNlTW0REJA8sJEREZBeFIAjCcIcgIiL5Yo/ESTIzM4c7gt3k3ga55wfYBlcg9/yA49vAQkJERHZhISEiIru4bdmyZctwhxgpJk+ePNwR7Cb3Nsg9P8A2uAK55wcc2wYOthMRkV14aouIiOzi0ne2u7LW1lbs2rULP/74IxQKBZKSkrBo0SJ0dHQgLy8PLS0tCAwMxPr16+Hj4wMAKC4uRllZGZRKJdLS0hAdHQ0AOHLkCIqLi6FQKKBWq7FmzRr4+fm5XBva29uRm5uLmpoaLFiwAOnp6bZjnTt3Drt27UJXVxdmzZqFtLQ0KBQKWeS/evUqcnNz0dTUBKVSiZiYGPzDP/yDpNkd3YbrZWdno7m52SHTgzu7DWazGfv27UNVVRUUCgUefvhhzJkzRzb55fJePnXqFP74xz/CbDbD3d0dv/rVr3DnnXcCGOJ7WaAh0ev1wnfffScIgiBcuXJFWLt2rfD9998LBw4cEIqLiwVBEITi4mLhwIEDgiAIwvfffy9s3LhR6OrqEpqamoTVq1cLFotFMJvNQnp6umA0GgVBEIQDBw4IhYWFLtkGk8kkVFdXC++//76wd+/eXsfKzMwUzpw5I1itVmHbtm3C8ePHZZO/s7NT+Otf/yoIgiBcu3ZNePHFF52S35Ft6PH5558LO3bsEDIyMpyS39FtKCwsFN5++21BEATBYrHY3hdyyC+n9/K5c+eEtrY2QRAE4eLFi8KTTz5pO9ZQ3ss8tTVEarXaNlilUqkQGhoKvV6PyspKJCYmAgASExNtqzpWVlYiISEBHh4eCAoKQnBwMGpqaiAIAgRBwNWrVyEIAq5cuSLJdPmOaIO3tzemTp0KT0/PXscxGAwwmUyIjIyEQqHA/PnzHb6apZT5vby8bN/G3N3dcfvtt/dawkAObQCAzs5OHDp0CEuWLHFK9h6ObMNHH32ElJQUAIBSqXTKt3lH5ZfTe/n222+3ZQsLC0NXVxeuXbs25PcyT205QHNzM86fP4/w8HAYjUao1WoAQEBAAIxGI4DuFR8jIiJs+2g0Guj1ekRGRuKJJ57Axo0b4eXlhdtuuw2PP/64S7bhZvpazVKv10ua96fsyX+9y5cv49ixY1i0aJFUUW/K3jb8+7//O/72b/+2zw9oZ7GnDZcvXwYAFBYWoqqqCuPGjcNjjz2GgIAAyXP3sCe/u7u7LN/LX3zxBSZPngwPD48hv5fZI7FTZ2cncnJysHLlSowaNarXYwqFYsBzi2azGR988AGys7NRUFCACRMmoLi4WMrIN7C3DcPNUfktFgt27tyJX/ziFxg3bpwUUW/K3jZcuHABTU1NiIuLkzJmv+xtg8ViQVtbG+644w5kZ2cjMjISBw4ckDJyLyPxvfz999/jj3/8I5544gm7XpeFxA5msxk5OTmYN28e7rnnHgCAv78/DAYDgO5TPj1d85+u+KjX66HRaHDhwgUAQHBwMBQKBeLj43H27FmXbMPNOGs1y744In+PgoICBAcHY/HixZLl7Ysj2nD27FmcO3cOq1atQlZWFhoaGuDMW8Qc0QZfX194eXnZiuGcOXNw/vx5aYP/H0fkl9t7ua2tDa+++ipWrVqF4OBgAEN/L7OQDJEgCNizZw9CQ0ORnJxs2x4bG4vy8nIAQHl5OWbPnm3bXlFRgWvXrqG5uRmNjY0IDw+HRqNBXV0dLl26BAA4deoUQkNDXbINN6NWq6FSqXD27FkIgoBPPvnEKatZOio/0H1a6MqVK1i5cqVUcfvkqDb8/Oc/R0FBAXbt2oXf/va3CAkJcVohcVQbFAoFYmJiUFVVBQA4ffo0xo8fL13w/+Oo/HJ6L1++fBk6nQ4rVqzA1KlTbc8f6nuZNyQO0bfffousrCxMmDDB1l1cvnw5IiIikJeXh9bW1hsu/y0qKsJHH30EpVKJlStXYtasWQCADz74AH/5y1/g5uaGsWPHYtWqVfD19XXJNqxatQpXrlyB2WzG6NGj8cILL2D8+PH47rvv8Prrr6OrqwvR0dF47LHHJD8l5qj8KpUKTz31FEJDQ+Hu3j1s+MADD+D++++XNL8j23D9B25zczOys7OddvmvI9vQ0tKC1157DZcvX4afnx+efvppjB07Vjb55fJePnjwIEpKSmw9EQB44YUX4O/vP6T3MgsJERHZhae2iIjILiwkRERkFxYSIiKyCwsJERHZhYWEiIjswkJCRER2YSEhIiK7sJAQuSCLxTLcEYhE4+y/RIP07rvv4uzZs9i4caNt25tvvgmFQoFly5bhD3/4A06cOAGFQoF7770XS5cuhVKpxA8//ICCggJcvHgRCoUCM2fORHp6OkaPHg2g+27phQsX4siRI2hoaMCBAwfg5uY2XM0kEo09EqJBmjdvHr7++mvbtOcWiwUVFRVITEzErl274Obmhvz8fGzfvh1ff/01/vu//9u274MPPoiCggLk5eWhra0Nf/rTn3od+7PPPkNmZib279/PIkKywUJCNEhqtRrTpk3D0aNHAQAnT56Er68vNBoNTpw4gZUrV8Lb2xv+/v5YvHgxKioqAHTPCnvXXXfBw8MDfn5+WLx4sW2Cwh6/+MUvMHbs2GFdU4RosHhqi2gIEhMT8cEHHyApKQmffvop5s+fj9bWVlgsFjz55JO25wmCYFso6Mcff8T+/ftRXV2Nzs5OWK1W2ySAPaSeoJBICiwkREMwe/Zs7N27F7W1tTh27BhSU1Ph5uYGd3d37Nu3r8/TUm+//TYAICcnBz4+Pvjyyy/x5ptvOjs6kcPx1BbREHh6euKee+5Bfn4+wsPDMXbsWKjVasycORNvvfUWrly5AqvVih9++MF2+spkMsHb2xujRo2CXq/He++9N8ytIHIMFhKiIVqwYAFqa2sxf/5827bVq1fDbDYjIyMDaWlpyM3Nta1Q99BDD+H8+fN49NFH8U//9E/DuiwukSNxPRKiIWptbcW6devw+9///ob1sYlGEvZIiIbAarXi0KFDSEhIYBGhEY+FhGiQOjs78eijj+LUqVNYunTpcMchGnY8tUVERHZhj4SIiOzCQkJERHZhISEiIruwkBARkV1YSIiIyC4sJEREZJf/BRM9Q+TOgmLu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Rectangle 17"/>
          <p:cNvSpPr/>
          <p:nvPr/>
        </p:nvSpPr>
        <p:spPr>
          <a:xfrm>
            <a:off x="6477000" y="1676400"/>
            <a:ext cx="457200" cy="4953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flipV="1">
            <a:off x="1676400" y="4191000"/>
            <a:ext cx="5257800" cy="1676400"/>
          </a:xfrm>
          <a:prstGeom prst="line">
            <a:avLst/>
          </a:prstGeom>
          <a:ln w="38100">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6934200" y="1508732"/>
            <a:ext cx="1600200" cy="4953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rot="20220994">
            <a:off x="4141137" y="2843727"/>
            <a:ext cx="2249603" cy="1386384"/>
          </a:xfrm>
          <a:prstGeom prst="rect">
            <a:avLst/>
          </a:prstGeom>
        </p:spPr>
      </p:pic>
      <p:pic>
        <p:nvPicPr>
          <p:cNvPr id="24" name="Picture 23"/>
          <p:cNvPicPr>
            <a:picLocks noChangeAspect="1"/>
          </p:cNvPicPr>
          <p:nvPr>
            <p:custDataLst>
              <p:tags r:id="rId2"/>
            </p:custDataLst>
          </p:nvPr>
        </p:nvPicPr>
        <p:blipFill>
          <a:blip r:embed="rId7">
            <a:extLst>
              <a:ext uri="{28A0092B-C50C-407E-A947-70E740481C1C}">
                <a14:useLocalDpi xmlns:a14="http://schemas.microsoft.com/office/drawing/2010/main" val="0"/>
              </a:ext>
            </a:extLst>
          </a:blip>
          <a:stretch>
            <a:fillRect/>
          </a:stretch>
        </p:blipFill>
        <p:spPr>
          <a:xfrm rot="20350502">
            <a:off x="2253760" y="3616913"/>
            <a:ext cx="1667752" cy="1577041"/>
          </a:xfrm>
          <a:prstGeom prst="rect">
            <a:avLst/>
          </a:prstGeom>
        </p:spPr>
      </p:pic>
    </p:spTree>
    <p:extLst>
      <p:ext uri="{BB962C8B-B14F-4D97-AF65-F5344CB8AC3E}">
        <p14:creationId xmlns:p14="http://schemas.microsoft.com/office/powerpoint/2010/main" val="17468879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r>
              <a:rPr lang="en-US" dirty="0" smtClean="0"/>
              <a:t>Time for </a:t>
            </a:r>
            <a:r>
              <a:rPr lang="en-US" dirty="0"/>
              <a:t>a</a:t>
            </a:r>
            <a:r>
              <a:rPr lang="en-US" dirty="0" smtClean="0"/>
              <a:t>cceleration</a:t>
            </a:r>
            <a:endParaRPr lang="en-US" dirty="0"/>
          </a:p>
        </p:txBody>
      </p:sp>
      <p:sp>
        <p:nvSpPr>
          <p:cNvPr id="3" name="Content Placeholder 2"/>
          <p:cNvSpPr>
            <a:spLocks noGrp="1"/>
          </p:cNvSpPr>
          <p:nvPr>
            <p:ph idx="1"/>
          </p:nvPr>
        </p:nvSpPr>
        <p:spPr/>
        <p:txBody>
          <a:bodyPr/>
          <a:lstStyle/>
          <a:p>
            <a:pPr marL="342900" lvl="1" indent="-342900"/>
            <a:r>
              <a:rPr lang="en-US" dirty="0" smtClean="0"/>
              <a:t>We </a:t>
            </a:r>
            <a:r>
              <a:rPr lang="en-US" dirty="0"/>
              <a:t>need 800,000 L/s per year of new installed capacity</a:t>
            </a:r>
          </a:p>
          <a:p>
            <a:pPr marL="342900" lvl="1" indent="-342900"/>
            <a:r>
              <a:rPr lang="en-US" dirty="0" smtClean="0"/>
              <a:t>AguaClara </a:t>
            </a:r>
            <a:r>
              <a:rPr lang="en-US" dirty="0"/>
              <a:t>= 20 L/s per year – need to increase rate by a factor of </a:t>
            </a:r>
            <a:r>
              <a:rPr lang="en-US" dirty="0" smtClean="0"/>
              <a:t>40,000</a:t>
            </a:r>
          </a:p>
          <a:p>
            <a:pPr marL="342900" lvl="1" indent="-342900"/>
            <a:r>
              <a:rPr lang="en-US" dirty="0" smtClean="0"/>
              <a:t>Disruptive technologies must be at least twice as good as traditional </a:t>
            </a:r>
            <a:r>
              <a:rPr lang="en-US" dirty="0" smtClean="0"/>
              <a:t>technologies (marketing is critical too!)</a:t>
            </a:r>
            <a:endParaRPr lang="en-US" dirty="0" smtClean="0"/>
          </a:p>
          <a:p>
            <a:pPr marL="742950" lvl="2" indent="-342900"/>
            <a:r>
              <a:rPr lang="en-US" dirty="0" smtClean="0"/>
              <a:t>Our ongoing research to improve water treatment technologies is critical to increase the rate</a:t>
            </a:r>
          </a:p>
          <a:p>
            <a:pPr marL="742950" lvl="2" indent="-342900"/>
            <a:r>
              <a:rPr lang="en-US" dirty="0" smtClean="0"/>
              <a:t>Open source engineering is also a disruptive new approach to spreading technologies</a:t>
            </a:r>
            <a:endParaRPr lang="en-US" dirty="0"/>
          </a:p>
          <a:p>
            <a:endParaRPr lang="en-US" dirty="0"/>
          </a:p>
        </p:txBody>
      </p:sp>
    </p:spTree>
    <p:extLst>
      <p:ext uri="{BB962C8B-B14F-4D97-AF65-F5344CB8AC3E}">
        <p14:creationId xmlns:p14="http://schemas.microsoft.com/office/powerpoint/2010/main" val="532159833"/>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4" cstate="print">
            <a:clrChange>
              <a:clrFrom>
                <a:srgbClr val="E5E5E5"/>
              </a:clrFrom>
              <a:clrTo>
                <a:srgbClr val="E5E5E5">
                  <a:alpha val="0"/>
                </a:srgbClr>
              </a:clrTo>
            </a:clrChange>
            <a:extLst>
              <a:ext uri="{28A0092B-C50C-407E-A947-70E740481C1C}">
                <a14:useLocalDpi xmlns:a14="http://schemas.microsoft.com/office/drawing/2010/main" val="0"/>
              </a:ext>
            </a:extLst>
          </a:blip>
          <a:srcRect t="8467"/>
          <a:stretch/>
        </p:blipFill>
        <p:spPr>
          <a:xfrm>
            <a:off x="381000" y="1519123"/>
            <a:ext cx="8516367" cy="5196868"/>
          </a:xfrm>
          <a:prstGeom prst="rect">
            <a:avLst/>
          </a:prstGeom>
        </p:spPr>
      </p:pic>
      <p:sp>
        <p:nvSpPr>
          <p:cNvPr id="2" name="Title 1"/>
          <p:cNvSpPr>
            <a:spLocks noGrp="1"/>
          </p:cNvSpPr>
          <p:nvPr>
            <p:ph type="title"/>
          </p:nvPr>
        </p:nvSpPr>
        <p:spPr/>
        <p:txBody>
          <a:bodyPr/>
          <a:lstStyle/>
          <a:p>
            <a:r>
              <a:rPr lang="en-US" dirty="0" smtClean="0"/>
              <a:t>The transition is underway with a significant increase in rate!</a:t>
            </a:r>
            <a:endParaRPr lang="en-US" dirty="0"/>
          </a:p>
        </p:txBody>
      </p:sp>
      <p:sp>
        <p:nvSpPr>
          <p:cNvPr id="14" name="AutoShape 4" descr="data:image/png;base64,iVBORw0KGgoAAAANSUhEUgAAAZIAAAENCAYAAAAlsuNsAAAABHNCSVQICAgIfAhkiAAAAAlwSFlzAAALEgAACxIB0t1+/AAAIABJREFUeJzt3X1cVPWeB/DPDI+jPM0oSCBqCqSYiYEkXBUrvNtV9i6Nm6bLLYlqb/lwFc149YB2vbaDBSibKTdtvbl3W7orcMv1bsVSlGFFPuQ1SJd8IB7iaaYRdBBn5uwfLLOSCAdmzjBHPu/Xy9cLzsw58/m9cOY7v/M75/dTCIIggIiIaIiUwx2AiIjkjYWEiIjswkJCRER2YSEhIiK7sJAQEZFdWEiIiMguLCRERGQXFhIiIrILCwkREdmFhYSIiOziPtwBHKmhoWG4I9xUTk4ONmzYMNwx7CL3Nsg9P8A2uAK55wd6tyEkJMTu47FHQkREdnFaj2TVqlXw9vaGUqmEm5sbdDodOjo6kJeXh5aWFgQGBmL9+vXw8fEBABQXF6OsrAxKpRJpaWmIjo52VlQiIhoEp57a2rx5M/z8/Gy/l5SUYMaMGUhJSUFJSQlKSkqQmpqKuro6VFRUIDc3FwaDAVu3bsXOnTuhVLIDRUTkaob1k7myshKJiYkAgMTERFRWVtq2JyQkwMPDA0FBQQgODkZNTc1wRiUioptwao9k69atUCqVWLhwIZKSkmA0GqFWqwEAAQEBMBqNAAC9Xo+IiAjbfhqNBnq93plRiYhIJKcVkq1bt0Kj0cBoNOJ3v/vdDVcKKBQKKBSKQR2ztLQUpaWlAACdToecnByH5XW0ioqK4Y5gN7m3Qe75AbbBFbhS/urqWThyZBHa29Xw9TVg7tzDmDbtxID7Xd8GR3xuOq2QaDQaAIC/vz9mz56Nmpoa+Pv7w2AwQK1Ww2Aw2MZPNBoN2trabPvq9Xrb/tdLSkpCUlKS7XdXvyTP1fOJIfc2yD0/wDa4AlfIX1Skwu7d/jCZukco2ts1+PjjFVi0aDG0WtOA+zuyDU4ZI+ns7ITJZLL9fOrUKUyYMAGxsbEoLy8HAJSXl2P27NkAgNjYWFRUVODatWtobm5GY2MjwsPDnRGViEgWdDpfWxHpYTIpodP5Oj2LU3okRqMRr776KgDAYrFg7ty5iI6OxpQpU5CXl4eysjLb5b8AEBYWhvj4eGRkZECpVCI9PZ1XbBERXaehwW1Q26XklEIybtw4vPLKKzds9/X1RVZWVp/7aLVaaLVaqaMREclSSIgF9fU3foSHhFicnoVf84mIZCgzsx0qlbXXNpXKiszMdqdnuaXm2iIiGil6BtR1Ol80NLghJMSCzMx2UQPtjsZCQkQkU1qtaVgKx0/x1BYREdmFhYSIiOzCQkJERHZhISEiIruwkBARkV1YSIiIyC4sJEREZBcWEiIisgsLCRER2YWFhIiI7DKoQtLZ2Ym2tjZ0dnZKlYeIiGRmwLm2amtrUVpaiuPHj6OlpcW2PSgoCNHR0Vi4cCEmTJggaUgiInJd/RaSHTt2oK6uDgkJCVizZg1CQ0OhUqlgMplQX1+Pqqoq5OfnY/z48Vi3bp2zMhMRkQvpt5DMmzcPMTExN2z38fHBHXfcgTvuuAMPPvggjh07JllAIiJybf2OkfRVROx5HhER3XpEr0dy5MgRTJo0CePHj0dDQwMKCgqgVCrx+OOPIzQ0VMqMRETkwkRftVVYWAgfHx8AwFtvvYUpU6Zg2rRp2Lt3r2ThiIjI9YkuJJcuXUJAQAC6urpw5swZLF++HH//93+PCxcuSBiPiGjkKCpSIS4uCOPH34a4uCAUFamGO5Iook9t+fn54YcffkBtbS2mTJkCDw8PXL16VcpsREQjRlGRCps2+cNk6v5+X1/vjk2b/AHAJZbT7Y/oQrJkyRI8++yzUCqVWL9+PQDgr3/9KyZOnChZOCKikUKn87UVkR4mkxI6na/8C8nVq1fh5eWFBQsWID4+HgDg5eUFAIiIiOD9I0REDtDQ4Dao7a5kwELy9NNP4/bbb8esWbMQExOD4OBg22P+/v6ShiMiGilCQiyor7/xIzkkxDIMaQZnwEJSUFCA6upqnDhxAtnZ2bBarYiOjsasWbNw5513wt1d9NkxIiK6iczM9l5jJACgUlmRmdk+jKnEGbAKuLu7Y8aMGZgxYwYeeeQRNDU14cSJE/jLX/6Cf/7nf0ZkZCRmzZqFuLg4BAQEOCMzEdEtp2ccRKfzRUODG0JCLMjMbHf58RFgEIPtPcaNG4cHHngADzzwALq6unD69GkcP34cbm5uuP/++6XISEQ0Imi1JlkUjp+y67yUQqFAdnY2CgsLHZWHiIhkhgtbERGRXVhIiIjILiwkRERklwHHSLKysqBQKPp8zGq1DurFrFYrMjMzodFokJmZiY6ODuTl5aGlpQWBgYFYv369bWLI4uJilJWVQalUIi0tDdHR0YN6LSIico4BC8l9993X7+ODuVLr8OHDCA0NhcnUfVVCSUkJZsyYgZSUFJSUlKCkpASpqamoq6tDRUUFcnNzYTAYsHXrVuzcuRNKJTtQRESuZsBCsmDBAoe8UFtbG44fPw6tVotDhw4BACorK7FlyxYAQGJiIrZs2YLU1FRUVlYiISEBHh4eCAoKQnBwMGpqahAZGemQLERE5Dj9fsX/6quvRB1EzPP279+P1NTUXqfJjEYj1Go1ACAgIABGoxEAoNfrMWbMGNvzNBoN9Hq9qCxERORc/fZIPvvsM7z99tuYO3cuoqKiEBISApVKBZPJhMbGRlRVVeHTTz/FxIkTERsbe9PjHDt2DP7+/pg8eTK++eabPp+jUChuOhZzM6WlpSgtLQUA6HQ65OTkDGp/Z6qoqBjuCHaTexvknh9gG1yB3PMDvdvgiM/NfgvJb37zG9TW1uLDDz/Ea6+9hubmZttjwcHBmDVrFtatW4ewsLB+X+TMmTP46quvcOLECXR1dcFkMiE/Px/+/v4wGAxQq9UwGAzw8/MD0N0DaWtrs+2v1+uh0WhuOG5SUhKSkpJsv2/YsEFcq4eJq+cTQ+5tkHt+gG1wBXLPDzi2DQOOkUyYMAHp6ekAuqeUv3z5MkaPHm2bSl6MFStWYMWKFQCAb775Bu+99x7Wrl2LAwcOoLy8HCkpKSgvL8fs2bMBALGxscjPz0dycjIMBgMaGxsRHh4+lPYREZHEBjVFipeX16AKyEBSUlKQl5eHsrIy2+W/ABAWFob4+HhkZGRAqVQiPT2dV2wREbkop88BP336dEyfPh0A4Ovri6ysrD6fp9VqodVqnRmNiIiGgF/ziYjILiwkRERkl0EVErPZjOrqatulY52dnejs7JQkGBERyYPoMZLa2lpkZ2fDw8MDbW1tSEhIQFVVFcrLy22D5ERENPKI7pG88cYbWLZsGXbs2GFbpz0qKgrffvutZOGIiMj1iS4kdXV1mDdvXq9t3t7e6OrqcngoIiKSD9GFJDAwEOfOneu1raamBsHBwQ4PRURE8iF6jGTZsmXQ6XRYuHAhzGYziouL8eGHH+If//EfpcxHREQuTnSPJCYmBs899xwuXbqEqKgotLS0YOPGjZg5c6aU+YiIyMWJ7pEcPXoU8fHxePzxx3tt//zzzzFnzhyHByMiInkQ3SPZs2dPn9sLCgocFoaIiORnwB5JU1MTgO711pubmyEIQq/HPD09pUtHREQub8BCsnbtWtvPa9as6fVYQEAAHnroIcenIiIi2RiwkBQWFgIANm/ejJdeeknyQEREJC+ix0hYRIiIqC+ir9qyWCx4//33UVVVhfb29l6PscgQEY1conskf/jDH1BaWoqoqCicO3cO99xzD4xGo22RKiIiGplEF5IvvvgCzz33HBYtWgQ3NzcsWrQIzzzzDL755hsp8xERkYsTXUi6urowZswYAICnpyeuXr2K0NBQXLhwQapsREQkA6LHSEJDQ/Hdd98hPDwckydPxp/+9CeoVCpoNBop8xERkYsT3SNZuXIl3NzcAACPPvoozp8/j2PHjuHJJ5+ULBwREbk+UT0Sq9WK2tpa23okt912G1588UVJgxERkTyI6pEolUq89dZb8PDwkDoPERHJzKCmkf/qq6+kzEJERDIkerD92rVryM3NRWRkJMaMGQOFQmF7bPXq1ZKEIyIi1ye6kISFhSEsLEzKLEREJEOiCwln+SUior6IHiMhIqLBKSpSIS4uCOPH34a4uCAUFamGO5IkRPdIiIhIvKIiFTZt8ofJ1P19vb7eHZs2+QMAtFrTcEZzOPZIiIgkoNP52opID5NJCZ3Od5gSSYeFhIhIAg0NboPaLmeiC8mmTZuwf/9+fPnll+jo6JAyExGRy+kZ78jNfVXUeEdIiGVQ2+VM9BjJI488gqqqKhw+fBj5+fkIDg5GVFQUoqKiMGfOnH737erqwubNm2E2m2GxWDBnzhwsXboUHR0dyMvLQ0tLCwIDA7F+/Xr4+PgAAIqLi1FWVgalUom0tDRER0fb11IioiEaynhHZmZ7r30AQKWyIjOzvc/ny5noQnLnnXfizjvvBAC0t7fj0KFD+K//+i+8//77tnXdb8bDwwObN2+Gt7c3zGYzsrKyEB0djS+//BIzZsxASkoKSkpKUFJSgtTUVNTV1aGiogK5ubkwGAzYunUrdu7cCaWSZ+KIyPn6G++4WSHp2a7T+aKhwQ0hIRZkZrbfcgPtwCAKyYkTJ1BdXY2qqiq0tbUhIiICK1asQFRU1ID7KhQKeHt7A+hestdisUChUKCyshJbtmwBACQmJmLLli1ITU1FZWUlEhIS4OHhgaCgIAQHB6OmpgaRkZFDayURkR2GOt6h1ZpuycLxU6ILiU6nw7hx45CSkoLExETblPJiWa1WPPvss/jhhx/wN3/zN4iIiIDRaIRarQYABAQEwGg0AgD0ej0iIiJs+2o0Guj1+huOWVpaitLSUlu+nJycQWVypoqKiuGOYDe5t0Hu+QG2Ybj4+DyP9vYb117y8TG49OfOzVz/N3BEftGF5KWXXkJ1dTU+//xzFBYWIiwsDFFRUZg2bRqmTZs24P5KpRKvvPIKLl++jFdffRW1tbW9HlcoFL3m7xIjKSkJSUlJtt83bNgwqP2dzdXziSH3Nsg9P8A2DIfbb1dg0ybrDeMdL7+sgFYrr7b0cOTfQHQhmTp1KqZOnYoHH3wQRqMRhw8fxp///GcUFhYOOEZyvdGjR2P69Ok4efIk/P39YTAYoFarYTAY4OfnB6C7B9LW1mbbR6/XcyVGIho214931Ne7ITT01h3vGArRheTLL7/EN998g6qqKjQ2NmLy5Ml44IEHRI2RXLp0CW5ubhg9ejS6urpw6tQp/N3f/R1iY2NRXl6OlJQUlJeXY/bs2QCA2NhY5OfnIzk5GQaDAY2NjQgPDx96K4mI7NQz3pGTkyO7HpXURBeSw4cPIyoqCo8++igiIyPh6ekp+kUMBgN27doFq9UKQRAQHx+PmJgYREZGIi8vD2VlZbbLf4HumYbj4+ORkZEBpVKJ9PR0XrFFROSiRBeSnqurhmLixInYvn37Ddt9fX2RlZXV5z5arRZarXbIr0lERM4hupCYzWYUFRXhk08+sY1rzJ8/H1qtFu7unPuRiGikEl0B/vVf/xXfffcdnnjiCQQGBqKlpQUHDx7ElStXsHLlSgkjEhGRKxM98PD5559j06ZNmDlzJkJCQjBz5kxs3LgRR48elTIfEZFLGOxcWyOJ6B6JIAhS5iAiclkjaW2RoRDdI4mPj0d2djZOnjyJuro6nDx5Eq+88gri4+OlzEdENOxG0toiQyG6R5KamoqDBw9i3759tsH2n/3sZ1iyZImU+YiIBq2oSOXQyRJH0toiQyG6kLi7u2PZsmVYtmyZlHmIiOwixWmokBAL6utv/Li8FdcWGYp+C8np06dFHaRnenkiouE2lCnfBzKS1hYZin4Lye7duwc8gEKhwGuvveawQERE9pDiNBTn2upfv4XkmWeewaRJk5wUhYjIflKdhuJcWzfX71Vbmzdvtv28du1aycMQEdkrM7MdKpW11zaehpJWvz2SUaNG4dixYxg/fjwMBgOam5v7vJ9k3LhxkgUkIhqMkbTEravot5CkpaVh//79aG1thdVqxZo1a/p83mDWIyEiktpIWeLWVfRbSOLi4hAXFwcAeOSRR/DWW285JRQREcmH6Dvb33zzTSlzEBGRTIkuJJwqnoiI+sJlB4mIyC4sJEREZBcWEiIisku/Ax9ZWVlQKBQDHuSll15yWCAiIpKXfgvJfffdZ/u5qakJH330ERITExEYGIjW1laUl5fj3nvvlTwkERG5rn4LyYIFC2w/P//883j++ecRFhZm2zZ37lzs3r0bS5culSwgERG5NtFjJHV1dTdMhRIUFIT6+nqHhyIiIvkQXUiioqLw+uuvo7GxEV1dXWhoaMDu3bsxdepUKfMREZGLE32X4apVq7B3715kZGTAarXCzc0NcXFxePrpp6XMR0RELk50IfHx8cG6detgtVpx6dIl+Pn5Qank1cNERCPdoCpBfX09ioqKcPDgQSiVSjQ0NODixYtSZSMiIhkQXUiOHj2KrKws6PV6fPLJJwAAk8nEGYGJiEY40ae23nnnHbz44ouYNGkSjh49CgCYOHEiLly4IFU2IiKSAdE9EqPRiIkTJ/baplAoRN35TkREty7RhWTy5Mm2U1o9PvvsM4SHhzs8FBERyYfoU1tpaWn43e9+h7KyMly9ehXbtm1DQ0MDXnjhhQH3bW1txa5du/Djjz9CoVAgKSkJixYtQkdHB/Ly8tDS0oLAwECsX78ePj4+AIDi4mKUlZVBqVQiLS0N0dHRQ28lERFJRnQhCQ0NxY4dO3Ds2DHExMRgzJgxiImJgbe394D7urm54Ve/+hUmT54Mk8mEzMxM3HXXXfj4448xY8YMpKSkoKSkBCUlJUhNTUVdXR0qKiqQm5sLg8GArVu3YufOnbzcmIjIBQ3qk9nLywsJCQn45S9/iZ/97GeiiggAqNVqTJ48GQCgUqkQGhoKvV6PyspKJCYmAgASExNRWVkJAKisrERCQgI8PDwQFBSE4OBg1NTUDCYqERE5idOnkW9ubsb58+cRHh4Oo9EItVoNAAgICIDRaAQA6PV6RERE2PbRaDTQ6/WiX4OIRpaiIhV0Ol80NLghJMSCzMx2aLWm4Y41YoieRt4ROjs7kZOTg5UrV2LUqFG9HhvKFWClpaUoLS0FAOh0OuTk5Dgsq6NVVFQMdwS7yb0Ncs8PsA19qa6ehQ8/XAqzufvjrL7eHevXj8bhw/+JadNOOPS1gFvvb+CIz03R08jby2w2IycnB/PmzcM999wDAPD394fBYIBarYbBYICfnx+A7h5IW1ubbV+9Xg+NRnPDMZOSkpCUlGT7fcOGDQ7LKwVXzyeG3Nsg9/yAvNtQVKTCG28I+OILtcN6DnFxQbYi0sNs9sSpUw9j717HfhnuIee/QQ9HtqHfQlJWVibqIAP1XARBwJ49exAaGork5GTb9tjYWJSXlyMlJQXl5eWYPXu2bXt+fj6Sk5NhMBjQ2NjIy4yJZK6oSIVNm/xhMnUPzdbXu2PTJn8AsKuYNDS4DWo7OV6/heTTTz8VdZCBCsmZM2fwySefYMKECXjmmWcAAMuXL0dKSgry8vJQVlZmu/wXAMLCwhAfH4+MjAwolUqkp6fzii0imdPpfG1FpIfJpIRO52tXIQkJsaC+/saPspAQy5CPSYPTbyHZvHmzQ15k6tSpeOedd/p8LCsrq8/tWq0WWq3WIa9PRMNPqp5DZmZ7r54OAKhUVmRmttt1XBJvSF/zBUGA1Wq1/SMiGsjNegj29hy0WhO2bzciNNQMhUJAaKgZ27cbedWWE4m+IVGv12Pfvn2orq7G5cuXez1WWFjo8GBEdGuRsueg1ZpYOIaR6B7J73//e7i7uyMrKwve3t7Izs5GbGwsnnjiCSnzEdEtxMtLAND9T622sOdwixBdSM6ePYunnnoKkyZNgkKhwKRJk/DUU0/h0KFDUuYjoltAzxVbP/7oBkABQIHOTs4cfqsQXUiUSiXc3LoHxUaPHo1Lly7By8uLd5wT0YD6u2KL5E/0GEl4eDhOnDiBuLg4zJw5E3l5efD09MSUKVOkzEdEtwDe63FrE11I1qxZA0EQAAArV67Ee++9B5PJ1OsGQyKivvBej1ub6FNbp06dsq0V4unpiSVLliA1NRXffvutZOGI6NaQmdkOlar3rQK81+PWIbqQ7Nmzp8/tBQUFDgtDRMOjqEiFuLggjB9/G+LiglBUpHLo8a+/1wPgvR63mgFPbTU1NQEArFYrmpubbae3eh7z9PSULh0RSU6qObB+qudej5ycnFti0kP6fwMWkrVr19p+XrNmTa/HAgIC8NBDDzk+FRE5jVRzYNHIMWAh6blrffPmzYNawIqI5IFXVJG9RI+R/LSINDU1obm52eGBiMi5pJoDi0YO0YVkx44dOHPmDADgo48+QkZGBjZs2CB6zRIick28oorsJbqQnD592nbz4aFDh/Diiy/i5ZdfRklJiWThiEh6nD2X7CX6hkSz2Qx3d3fo9Xp0dHRg6tSpAACj0ShZOCJyDs6eS/YQ3SOZNGkSiouL8R//8R+4++67AXRPLa9SOfZ6cyIST+r7P4jEEF1Ifv3rX6O2thZdXV14+OGHAXTPCDx37lzJwhHRzfXc/1Ff7w5BUNju/2AxIWcTfWorODgYv/nNb3ptmzNnDubMmePwUEQ0MN7/Qa5CdCEBgK+//hoXLlxAZ2dnr+3Lli1zaCgiGhjv/yBXIbqQ7Nu3D0ePHsX06dPh5eUlZSYiEoEz6pKrEF1Ijhw5gldeeQVjx46VMg8RiSTlGuhEgyG6kPj5+WH06NFSZiGiQegZB9HpfNHQ4IaQEAsyM9s5PkJOJ7qQJCcnIz8/Hw8++CD8/f17PTZu3DiHByOigfH+D3IFogvJ3r17AQDHjx+/4bGeiR2JiGjkEV1IWCyIiKgvom9IJCIi6ku/PZJt27bh+eefBwBkZWVBoVD0+TyuU0JENHL1W0gSExNtP993332ShyEiIvnpt5BcP4/WggULpM5CNKyKilS8lJZoCAY1RQrRrapnAsSem/t6JkAEwGJCNAAOthOh/wkQiah/TumRvP766zh+/Dj8/f2Rk5MDAOjo6EBeXh5aWloQGBiI9evXw8fHBwBQXFyMsrIyKJVKpKWlITo62hkxaQTjBIhEQ+eUHsmCBQvw3HPP9dpWUlKCGTNmID8/HzNmzLAt2VtXV4eKigrk5ubi+eefx759+2C1Wvs6LJHD3GyiQ06ASDSwfnskYm9CHGga+aioKDQ3N/faVllZiS1btgDovjpsy5YtSE1NRWVlJRISEuDh4YGgoCAEBwejpqYGkZGRorIQDQUnQCQaun4LSVtbm2QvbDQaoVarAQABAQG2td/1ej0iIiJsz9NoNNDr9ZLloJHlZldmcQJEoqHrt5A8/fTTTgmhUChuerNjf0pLS1FaWgoA0Ol0tvEXV1RRUTHcEewm9zb8+c8+uHhxNMzm7v/29fXuWL9+NA4f/k9Mm3YCAHB95/r8ecDV/kvJ/W8AyL8Ncs8P9G6DIz43Bz3YbjKZ0N7eDkEQbNuGMvuvv78/DAYD1Go1DAYD/Pz8AHT3QK7vCen1emg0mj6PkZSUhKSkJNvvGzZsGHQOZ3L1fGLIuQ1vvOENs9mz1zaz2ROnTj2MvXvlc8OtnP8GPeTeBrnnBxzbBtGFpK6uDvn5+bh48eINjw1lQsfY2FiUl5cjJSUF5eXlmD17tm17fn4+kpOTYTAY0NjYiPDw8EEfn+in2tvVfW7nlVlE9hnUNPLTp0/H5s2bsXr1auzatQv/9m//JmoQfMeOHaiqqkJ7ezt+/etfY+nSpUhJSUFeXh7Kyspsl/8CQFhYGOLj45GRkQGlUon09HQolbzdhezn62tAe/uNvVtemUVkH9GF5OLFi3jhhRfg7u4OQRAwatQopKamYsOGDZg/f36/+65bt67P7VlZWX1u12q10Gq1YqPRLc5RU5fMnXsYH3+8gldmETmY6K/6Hh4esFi6v7n5+vqitbUVgiCgo6NDsnBEPVOX1Ne7QxAUtqlLiopUgz7WtGknsH27EaGhZigUAkJDzdi+3cgrs4jsJLpHMnXqVBw9ehQLFizAnDlz8PLLL8PDwwPTp0+XMh+NcP1NXTKUAsClaYkcT3QhycjIsP28fPlyhIWFobOzs9dU80SOxqlLiFyf6FNb77777v/vpFRi/vz5+PnPf44PP/xQkmBEAKcuIZID0YXk4MGDg9pO5AiZme1QqXrPtcYBciLXMuCprdOnTwMArFar7eceTU1NUKkGP+hJJBanLiFyfQMWkt27dwMAurq6bD8D3dOaBAQE4LHHHpMuHRE4QE7k6gYsJLt27QIAvPbaa1i9erXkgYiISF5Ej5GsXr0aFosFVVVVOHLkCKqrq233lRD1KCpSIS4uCOPH34a4uKAh3e9BRPIi+vLfhoYG6HQ6dHV1YcyYMWhra4OHhweeffZZjB8/XsqMJBNc95xoZBLdI3njjTeQlJSE3bt3Y9u2bdizZw8WLlyIffv2SZmPHMQZPQWue040MokuJBcuXEBycnKvdUMWL16MCxcuSJGLHMiR04z0hzcPEo1MoguJRqNBVVVVr23V1dW2VQ7JdTmrp8CbB4lGJtFjJMuXL0d2djZiYmIwduxYtLa24vjx41izZo2U+UYcR810ez1n9RS47jnRyCS6kMTGxiI7OxtHjx6FwWBAWFgYli5dipCQECnzjShSDVaHhFhQX3/jn9rRPQXePEg0MokuJO+++y5++ctfYsmSJb22Hzp0CMnJyQ4PNhI5eqbbHs7sKfDmQaKRh3NtuRCpTkFptSauw0FEkuFcWy5EylNQ7CkQkVQ415YL4WA1EckR59pyIRysJiI5Ej3YziLiHDwFRURyI3qwnYiIqC8sJEREZBcWEiIisgsLCRER2YWFxIVwUSgikiPRV22RtLgoFBHJFXskLoKLQhGRXLGQuAguCkVEcsVC4iK4KBQRydWILySuMsCdmdnMqsxaAAAKj0lEQVQOlcraaxvn2SIiORjRg+2uNMDNebaISK5cupCcPHkS//Iv/wKr1Yr7778fKSkpDj2+VAtJDRXn2SIiOXLZU1tWqxX79u3Dc889h7y8PHz22Weoq6tz6GtwgJuIyH4uW0hqamoQHByMcePGwd3dHQkJCaisrHToa3CAm4jIfi57akuv12PMmDG238eMGYP/+Z//6fWc0tJSlJaWAgB0Oh1ycnIG9Rp33TULTU1LYTZ72ra5u3fhrrveQU7OCTvS36iiosKhxxsOcm+D3PMDbIMrkHt+oHcbBvu52ReXLSRiJCUlISkpyfb7hg0bBn2MoqLL0OmU1w1wX4ZWex+A+xyYdOj5XI3c2yD3/ADb4Arknh9wbBtctpBoNBq0tbXZfm9ra4NGo3H463CAm4jIPi47RjJlyhQ0NjaiubkZZrMZFRUViI2NHe5YRET0Ey7bI3Fzc8Njjz2Gbdu2wWq14t5770VYWNhwxyIiop9w2UICAHfffTfuvvvu4Y5BRET9cNlTW0REJA8sJEREZBeFIAjCcIcgIiL5Yo/ESTIzM4c7gt3k3ga55wfYBlcg9/yA49vAQkJERHZhISEiIru4bdmyZctwhxgpJk+ePNwR7Cb3Nsg9P8A2uAK55wcc2wYOthMRkV14aouIiOzi0ne2u7LW1lbs2rULP/74IxQKBZKSkrBo0SJ0dHQgLy8PLS0tCAwMxPr16+Hj4wMAKC4uRllZGZRKJdLS0hAdHQ0AOHLkCIqLi6FQKKBWq7FmzRr4+fm5XBva29uRm5uLmpoaLFiwAOnp6bZjnTt3Drt27UJXVxdmzZqFtLQ0KBQKWeS/evUqcnNz0dTUBKVSiZiYGPzDP/yDpNkd3YbrZWdno7m52SHTgzu7DWazGfv27UNVVRUUCgUefvhhzJkzRzb55fJePnXqFP74xz/CbDbD3d0dv/rVr3DnnXcCGOJ7WaAh0ev1wnfffScIgiBcuXJFWLt2rfD9998LBw4cEIqLiwVBEITi4mLhwIEDgiAIwvfffy9s3LhR6OrqEpqamoTVq1cLFotFMJvNQnp6umA0GgVBEIQDBw4IhYWFLtkGk8kkVFdXC++//76wd+/eXsfKzMwUzpw5I1itVmHbtm3C8ePHZZO/s7NT+Otf/yoIgiBcu3ZNePHFF52S35Ft6PH5558LO3bsEDIyMpyS39FtKCwsFN5++21BEATBYrHY3hdyyC+n9/K5c+eEtrY2QRAE4eLFi8KTTz5pO9ZQ3ss8tTVEarXaNlilUqkQGhoKvV6PyspKJCYmAgASExNtqzpWVlYiISEBHh4eCAoKQnBwMGpqaiAIAgRBwNWrVyEIAq5cuSLJdPmOaIO3tzemTp0KT0/PXscxGAwwmUyIjIyEQqHA/PnzHb6apZT5vby8bN/G3N3dcfvtt/dawkAObQCAzs5OHDp0CEuWLHFK9h6ObMNHH32ElJQUAIBSqXTKt3lH5ZfTe/n222+3ZQsLC0NXVxeuXbs25PcyT205QHNzM86fP4/w8HAYjUao1WoAQEBAAIxGI4DuFR8jIiJs+2g0Guj1ekRGRuKJJ57Axo0b4eXlhdtuuw2PP/64S7bhZvpazVKv10ua96fsyX+9y5cv49ixY1i0aJFUUW/K3jb8+7//O/72b/+2zw9oZ7GnDZcvXwYAFBYWoqqqCuPGjcNjjz2GgIAAyXP3sCe/u7u7LN/LX3zxBSZPngwPD48hv5fZI7FTZ2cncnJysHLlSowaNarXYwqFYsBzi2azGR988AGys7NRUFCACRMmoLi4WMrIN7C3DcPNUfktFgt27tyJX/ziFxg3bpwUUW/K3jZcuHABTU1NiIuLkzJmv+xtg8ViQVtbG+644w5kZ2cjMjISBw4ckDJyLyPxvfz999/jj3/8I5544gm7XpeFxA5msxk5OTmYN28e7rnnHgCAv78/DAYDgO5TPj1d85+u+KjX66HRaHDhwgUAQHBwMBQKBeLj43H27FmXbMPNOGs1y744In+PgoICBAcHY/HixZLl7Ysj2nD27FmcO3cOq1atQlZWFhoaGuDMW8Qc0QZfX194eXnZiuGcOXNw/vx5aYP/H0fkl9t7ua2tDa+++ipWrVqF4OBgAEN/L7OQDJEgCNizZw9CQ0ORnJxs2x4bG4vy8nIAQHl5OWbPnm3bXlFRgWvXrqG5uRmNjY0IDw+HRqNBXV0dLl26BAA4deoUQkNDXbINN6NWq6FSqXD27FkIgoBPPvnEKatZOio/0H1a6MqVK1i5cqVUcfvkqDb8/Oc/R0FBAXbt2oXf/va3CAkJcVohcVQbFAoFYmJiUFVVBQA4ffo0xo8fL13w/+Oo/HJ6L1++fBk6nQ4rVqzA1KlTbc8f6nuZNyQO0bfffousrCxMmDDB1l1cvnw5IiIikJeXh9bW1hsu/y0qKsJHH30EpVKJlStXYtasWQCADz74AH/5y1/g5uaGsWPHYtWqVfD19XXJNqxatQpXrlyB2WzG6NGj8cILL2D8+PH47rvv8Prrr6OrqwvR0dF47LHHJD8l5qj8KpUKTz31FEJDQ+Hu3j1s+MADD+D++++XNL8j23D9B25zczOys7OddvmvI9vQ0tKC1157DZcvX4afnx+efvppjB07Vjb55fJePnjwIEpKSmw9EQB44YUX4O/vP6T3MgsJERHZhae2iIjILiwkRERkFxYSIiKyCwsJERHZhYWEiIjswkJCRER2YSEhIiK7sJAQuSCLxTLcEYhE4+y/RIP07rvv4uzZs9i4caNt25tvvgmFQoFly5bhD3/4A06cOAGFQoF7770XS5cuhVKpxA8//ICCggJcvHgRCoUCM2fORHp6OkaPHg2g+27phQsX4siRI2hoaMCBAwfg5uY2XM0kEo09EqJBmjdvHr7++mvbtOcWiwUVFRVITEzErl274Obmhvz8fGzfvh1ff/01/vu//9u274MPPoiCggLk5eWhra0Nf/rTn3od+7PPPkNmZib279/PIkKywUJCNEhqtRrTpk3D0aNHAQAnT56Er68vNBoNTpw4gZUrV8Lb2xv+/v5YvHgxKioqAHTPCnvXXXfBw8MDfn5+WLx4sW2Cwh6/+MUvMHbs2GFdU4RosHhqi2gIEhMT8cEHHyApKQmffvop5s+fj9bWVlgsFjz55JO25wmCYFso6Mcff8T+/ftRXV2Nzs5OWK1W2ySAPaSeoJBICiwkREMwe/Zs7N27F7W1tTh27BhSU1Ph5uYGd3d37Nu3r8/TUm+//TYAICcnBz4+Pvjyyy/x5ptvOjs6kcPx1BbREHh6euKee+5Bfn4+wsPDMXbsWKjVasycORNvvfUWrly5AqvVih9++MF2+spkMsHb2xujRo2CXq/He++9N8ytIHIMFhKiIVqwYAFqa2sxf/5827bVq1fDbDYjIyMDaWlpyM3Nta1Q99BDD+H8+fN49NFH8U//9E/DuiwukSNxPRKiIWptbcW6devw+9///ob1sYlGEvZIiIbAarXi0KFDSEhIYBGhEY+FhGiQOjs78eijj+LUqVNYunTpcMchGnY8tUVERHZhj4SIiOzCQkJERHZhISEiIruwkBARkV1YSIiIyC4sJEREZJf/BRM9Q+TOgmLu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ndara"/>
              <a:ea typeface="+mn-ea"/>
              <a:cs typeface="+mn-cs"/>
            </a:endParaRPr>
          </a:p>
        </p:txBody>
      </p:sp>
      <p:pic>
        <p:nvPicPr>
          <p:cNvPr id="24" name="Picture 23"/>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rot="20350502">
            <a:off x="2253760" y="3616913"/>
            <a:ext cx="1667752" cy="1577041"/>
          </a:xfrm>
          <a:prstGeom prst="rect">
            <a:avLst/>
          </a:prstGeom>
        </p:spPr>
      </p:pic>
      <p:grpSp>
        <p:nvGrpSpPr>
          <p:cNvPr id="35" name="Group 34"/>
          <p:cNvGrpSpPr/>
          <p:nvPr/>
        </p:nvGrpSpPr>
        <p:grpSpPr>
          <a:xfrm>
            <a:off x="6669819" y="1696266"/>
            <a:ext cx="2507026" cy="2467025"/>
            <a:chOff x="6669819" y="1696266"/>
            <a:chExt cx="2507026" cy="2467025"/>
          </a:xfrm>
        </p:grpSpPr>
        <p:sp>
          <p:nvSpPr>
            <p:cNvPr id="5" name="TextBox 4"/>
            <p:cNvSpPr txBox="1"/>
            <p:nvPr/>
          </p:nvSpPr>
          <p:spPr>
            <a:xfrm>
              <a:off x="7086600" y="3793959"/>
              <a:ext cx="1133387"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000000"/>
                  </a:solidFill>
                  <a:effectLst/>
                  <a:uLnTx/>
                  <a:uFillTx/>
                  <a:latin typeface="Candara"/>
                  <a:ea typeface="+mn-ea"/>
                  <a:cs typeface="+mn-cs"/>
                </a:rPr>
                <a:t>Las Vegas</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16" name="TextBox 15"/>
            <p:cNvSpPr txBox="1"/>
            <p:nvPr/>
          </p:nvSpPr>
          <p:spPr>
            <a:xfrm>
              <a:off x="7240687" y="3558843"/>
              <a:ext cx="1446230"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000000"/>
                  </a:solidFill>
                  <a:effectLst/>
                  <a:uLnTx/>
                  <a:uFillTx/>
                  <a:latin typeface="Candara"/>
                  <a:ea typeface="+mn-ea"/>
                  <a:cs typeface="+mn-cs"/>
                </a:rPr>
                <a:t>La Concordia</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20" name="TextBox 19"/>
            <p:cNvSpPr txBox="1"/>
            <p:nvPr/>
          </p:nvSpPr>
          <p:spPr>
            <a:xfrm>
              <a:off x="7371332" y="3248688"/>
              <a:ext cx="1184940"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smtClean="0">
                  <a:ln>
                    <a:noFill/>
                  </a:ln>
                  <a:solidFill>
                    <a:srgbClr val="000000"/>
                  </a:solidFill>
                  <a:effectLst/>
                  <a:uLnTx/>
                  <a:uFillTx/>
                  <a:latin typeface="Candara"/>
                  <a:ea typeface="+mn-ea"/>
                  <a:cs typeface="+mn-cs"/>
                </a:rPr>
                <a:t>Zamorano</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21" name="TextBox 20"/>
            <p:cNvSpPr txBox="1"/>
            <p:nvPr/>
          </p:nvSpPr>
          <p:spPr>
            <a:xfrm>
              <a:off x="7436596" y="2681634"/>
              <a:ext cx="1366309" cy="646331"/>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000000"/>
                  </a:solidFill>
                  <a:effectLst/>
                  <a:uLnTx/>
                  <a:uFillTx/>
                  <a:latin typeface="Candara"/>
                  <a:ea typeface="+mn-ea"/>
                  <a:cs typeface="+mn-cs"/>
                </a:rPr>
                <a:t>San Rafael del Norte</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23" name="TextBox 22"/>
            <p:cNvSpPr txBox="1"/>
            <p:nvPr/>
          </p:nvSpPr>
          <p:spPr>
            <a:xfrm>
              <a:off x="7810536" y="2199076"/>
              <a:ext cx="1366309" cy="369332"/>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000000"/>
                  </a:solidFill>
                  <a:effectLst/>
                  <a:uLnTx/>
                  <a:uFillTx/>
                  <a:latin typeface="Candara"/>
                  <a:ea typeface="+mn-ea"/>
                  <a:cs typeface="+mn-cs"/>
                </a:rPr>
                <a:t>Gracias</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25" name="TextBox 24"/>
            <p:cNvSpPr txBox="1"/>
            <p:nvPr/>
          </p:nvSpPr>
          <p:spPr>
            <a:xfrm>
              <a:off x="8003763" y="1696266"/>
              <a:ext cx="911638" cy="369332"/>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smtClean="0">
                  <a:ln>
                    <a:noFill/>
                  </a:ln>
                  <a:solidFill>
                    <a:srgbClr val="000000"/>
                  </a:solidFill>
                  <a:effectLst/>
                  <a:uLnTx/>
                  <a:uFillTx/>
                  <a:latin typeface="Candara"/>
                  <a:ea typeface="+mn-ea"/>
                  <a:cs typeface="+mn-cs"/>
                </a:rPr>
                <a:t>Ocotal</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cxnSp>
          <p:nvCxnSpPr>
            <p:cNvPr id="7" name="Straight Arrow Connector 6"/>
            <p:cNvCxnSpPr>
              <a:stCxn id="5" idx="1"/>
            </p:cNvCxnSpPr>
            <p:nvPr/>
          </p:nvCxnSpPr>
          <p:spPr>
            <a:xfrm flipH="1" flipV="1">
              <a:off x="6669819" y="3743509"/>
              <a:ext cx="416781" cy="2351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6" idx="1"/>
            </p:cNvCxnSpPr>
            <p:nvPr/>
          </p:nvCxnSpPr>
          <p:spPr>
            <a:xfrm flipH="1" flipV="1">
              <a:off x="7086600" y="3674031"/>
              <a:ext cx="154087" cy="694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7112333" y="3441034"/>
              <a:ext cx="355321" cy="193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21" idx="1"/>
            </p:cNvCxnSpPr>
            <p:nvPr/>
          </p:nvCxnSpPr>
          <p:spPr>
            <a:xfrm flipH="1">
              <a:off x="7342135" y="3004800"/>
              <a:ext cx="94461" cy="30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3" idx="1"/>
            </p:cNvCxnSpPr>
            <p:nvPr/>
          </p:nvCxnSpPr>
          <p:spPr>
            <a:xfrm flipH="1" flipV="1">
              <a:off x="7561300" y="2380821"/>
              <a:ext cx="249236" cy="29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25" idx="1"/>
            </p:cNvCxnSpPr>
            <p:nvPr/>
          </p:nvCxnSpPr>
          <p:spPr>
            <a:xfrm flipH="1">
              <a:off x="7839184" y="1880932"/>
              <a:ext cx="164579" cy="301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a:xfrm>
            <a:off x="6694664" y="1607128"/>
            <a:ext cx="457200" cy="42083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ndara"/>
              <a:ea typeface="+mn-ea"/>
              <a:cs typeface="+mn-cs"/>
            </a:endParaRPr>
          </a:p>
        </p:txBody>
      </p:sp>
      <p:sp>
        <p:nvSpPr>
          <p:cNvPr id="19" name="Rectangle 18"/>
          <p:cNvSpPr/>
          <p:nvPr/>
        </p:nvSpPr>
        <p:spPr>
          <a:xfrm>
            <a:off x="7151864" y="1526050"/>
            <a:ext cx="1600200" cy="42893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ndara"/>
              <a:ea typeface="+mn-ea"/>
              <a:cs typeface="+mn-cs"/>
            </a:endParaRPr>
          </a:p>
        </p:txBody>
      </p:sp>
      <p:cxnSp>
        <p:nvCxnSpPr>
          <p:cNvPr id="17" name="Straight Connector 16"/>
          <p:cNvCxnSpPr/>
          <p:nvPr/>
        </p:nvCxnSpPr>
        <p:spPr>
          <a:xfrm flipV="1">
            <a:off x="1676400" y="4191000"/>
            <a:ext cx="5257800" cy="1676400"/>
          </a:xfrm>
          <a:prstGeom prst="line">
            <a:avLst/>
          </a:prstGeom>
          <a:ln w="38100">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6736836" y="96605"/>
            <a:ext cx="1832530" cy="4170595"/>
          </a:xfrm>
          <a:prstGeom prst="line">
            <a:avLst/>
          </a:prstGeom>
          <a:ln w="38100">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12465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8" fill="hold" grpId="0" nodeType="clickEffect">
                                  <p:stCondLst>
                                    <p:cond delay="0"/>
                                  </p:stCondLst>
                                  <p:childTnLst>
                                    <p:animEffect transition="out" filter="wipe(left)">
                                      <p:cBhvr>
                                        <p:cTn id="6" dur="500"/>
                                        <p:tgtEl>
                                          <p:spTgt spid="18"/>
                                        </p:tgtEl>
                                      </p:cBhvr>
                                    </p:animEffect>
                                    <p:set>
                                      <p:cBhvr>
                                        <p:cTn id="7" dur="1" fill="hold">
                                          <p:stCondLst>
                                            <p:cond delay="499"/>
                                          </p:stCondLst>
                                        </p:cTn>
                                        <p:tgtEl>
                                          <p:spTgt spid="1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2" presetClass="exit" presetSubtype="8" fill="hold" grpId="0" nodeType="clickEffect">
                                  <p:stCondLst>
                                    <p:cond delay="0"/>
                                  </p:stCondLst>
                                  <p:childTnLst>
                                    <p:animEffect transition="out" filter="wipe(left)">
                                      <p:cBhvr>
                                        <p:cTn id="11" dur="500"/>
                                        <p:tgtEl>
                                          <p:spTgt spid="19"/>
                                        </p:tgtEl>
                                      </p:cBhvr>
                                    </p:animEffect>
                                    <p:set>
                                      <p:cBhvr>
                                        <p:cTn id="12" dur="1" fill="hold">
                                          <p:stCondLst>
                                            <p:cond delay="499"/>
                                          </p:stCondLst>
                                        </p:cTn>
                                        <p:tgtEl>
                                          <p:spTgt spid="1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wipe(down)">
                                      <p:cBhvr>
                                        <p:cTn id="2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 on the horizon</a:t>
            </a:r>
            <a:endParaRPr lang="en-US" dirty="0"/>
          </a:p>
        </p:txBody>
      </p:sp>
      <p:sp>
        <p:nvSpPr>
          <p:cNvPr id="3" name="Content Placeholder 2"/>
          <p:cNvSpPr>
            <a:spLocks noGrp="1"/>
          </p:cNvSpPr>
          <p:nvPr>
            <p:ph idx="1"/>
          </p:nvPr>
        </p:nvSpPr>
        <p:spPr/>
        <p:txBody>
          <a:bodyPr/>
          <a:lstStyle/>
          <a:p>
            <a:r>
              <a:rPr lang="en-US" b="1" dirty="0" smtClean="0"/>
              <a:t>Standard designs </a:t>
            </a:r>
            <a:r>
              <a:rPr lang="en-US" dirty="0" smtClean="0"/>
              <a:t>for flow rates from 1 to 240 L/s</a:t>
            </a:r>
          </a:p>
          <a:p>
            <a:r>
              <a:rPr lang="en-US" dirty="0" smtClean="0"/>
              <a:t>Retrofit designs for larger flat bottom </a:t>
            </a:r>
            <a:r>
              <a:rPr lang="en-US" dirty="0" err="1" smtClean="0"/>
              <a:t>sed</a:t>
            </a:r>
            <a:r>
              <a:rPr lang="en-US" dirty="0" smtClean="0"/>
              <a:t> tanks (take the case of 10 m square tanks)</a:t>
            </a:r>
          </a:p>
          <a:p>
            <a:r>
              <a:rPr lang="en-US" dirty="0" smtClean="0"/>
              <a:t>Wide </a:t>
            </a:r>
            <a:r>
              <a:rPr lang="en-US" dirty="0"/>
              <a:t>range of water contaminants (expand to fluoride, arsenic, wastewater, reuse)</a:t>
            </a:r>
          </a:p>
          <a:p>
            <a:r>
              <a:rPr lang="en-US" dirty="0" smtClean="0"/>
              <a:t>Biggest </a:t>
            </a:r>
            <a:r>
              <a:rPr lang="en-US" dirty="0"/>
              <a:t>challenge of all – create enough momentum so that new technologies are adopted and sustained</a:t>
            </a:r>
          </a:p>
          <a:p>
            <a:endParaRPr lang="en-US" dirty="0"/>
          </a:p>
        </p:txBody>
      </p:sp>
    </p:spTree>
    <p:extLst>
      <p:ext uri="{BB962C8B-B14F-4D97-AF65-F5344CB8AC3E}">
        <p14:creationId xmlns:p14="http://schemas.microsoft.com/office/powerpoint/2010/main" val="3232352693"/>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4468761" cy="1143000"/>
          </a:xfrm>
        </p:spPr>
        <p:txBody>
          <a:bodyPr/>
          <a:lstStyle/>
          <a:p>
            <a:r>
              <a:rPr lang="en-US" dirty="0" smtClean="0"/>
              <a:t>New Opportunities</a:t>
            </a:r>
            <a:endParaRPr lang="en-US" dirty="0"/>
          </a:p>
        </p:txBody>
      </p:sp>
      <p:sp>
        <p:nvSpPr>
          <p:cNvPr id="3" name="Content Placeholder 2"/>
          <p:cNvSpPr>
            <a:spLocks noGrp="1"/>
          </p:cNvSpPr>
          <p:nvPr>
            <p:ph idx="1"/>
          </p:nvPr>
        </p:nvSpPr>
        <p:spPr>
          <a:xfrm>
            <a:off x="457200" y="1600200"/>
            <a:ext cx="4513006" cy="4525963"/>
          </a:xfrm>
        </p:spPr>
        <p:txBody>
          <a:bodyPr/>
          <a:lstStyle/>
          <a:p>
            <a:r>
              <a:rPr lang="en-US" dirty="0" smtClean="0"/>
              <a:t>Million village challenge</a:t>
            </a:r>
          </a:p>
          <a:p>
            <a:r>
              <a:rPr lang="en-US" dirty="0" smtClean="0"/>
              <a:t>Possibly adapted to remove arsenic and fluoride</a:t>
            </a:r>
          </a:p>
          <a:p>
            <a:r>
              <a:rPr lang="en-US" dirty="0" smtClean="0"/>
              <a:t>Demonstrate new technologies at far lower cost ($10k rather than $100+k)</a:t>
            </a:r>
          </a:p>
        </p:txBody>
      </p:sp>
      <p:pic>
        <p:nvPicPr>
          <p:cNvPr id="5"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84132" y="1532466"/>
            <a:ext cx="3501514" cy="52445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69950319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120 L/s AguaClara plant (draft design for Gracias, Honduras)</a:t>
            </a:r>
            <a:endParaRPr lang="en-US" dirty="0"/>
          </a:p>
        </p:txBody>
      </p:sp>
      <p:grpSp>
        <p:nvGrpSpPr>
          <p:cNvPr id="3" name="Group 2"/>
          <p:cNvGrpSpPr/>
          <p:nvPr/>
        </p:nvGrpSpPr>
        <p:grpSpPr>
          <a:xfrm>
            <a:off x="0" y="1489587"/>
            <a:ext cx="9144000" cy="5368413"/>
            <a:chOff x="0" y="1489587"/>
            <a:chExt cx="9144000" cy="5368413"/>
          </a:xfrm>
        </p:grpSpPr>
        <p:pic>
          <p:nvPicPr>
            <p:cNvPr id="1028"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l="3476"/>
            <a:stretch/>
          </p:blipFill>
          <p:spPr bwMode="auto">
            <a:xfrm>
              <a:off x="0" y="1489587"/>
              <a:ext cx="9143999" cy="47637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0" y="6253316"/>
              <a:ext cx="9144000" cy="6046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3876020" y="6294048"/>
              <a:ext cx="5213446" cy="523220"/>
            </a:xfrm>
            <a:prstGeom prst="rect">
              <a:avLst/>
            </a:prstGeom>
            <a:noFill/>
          </p:spPr>
          <p:txBody>
            <a:bodyPr wrap="square" rtlCol="0">
              <a:spAutoFit/>
            </a:bodyPr>
            <a:lstStyle/>
            <a:p>
              <a:r>
                <a:rPr lang="en-US" dirty="0" smtClean="0">
                  <a:solidFill>
                    <a:schemeClr val="bg1"/>
                  </a:solidFill>
                </a:rPr>
                <a:t>Meghan </a:t>
              </a:r>
              <a:r>
                <a:rPr lang="en-US" dirty="0" err="1" smtClean="0">
                  <a:solidFill>
                    <a:schemeClr val="bg1"/>
                  </a:solidFill>
                </a:rPr>
                <a:t>Furton</a:t>
              </a:r>
              <a:r>
                <a:rPr lang="en-US" dirty="0">
                  <a:solidFill>
                    <a:schemeClr val="bg1"/>
                  </a:solidFill>
                </a:rPr>
                <a:t> </a:t>
              </a:r>
              <a:r>
                <a:rPr lang="en-US" dirty="0" smtClean="0">
                  <a:solidFill>
                    <a:schemeClr val="bg1"/>
                  </a:solidFill>
                </a:rPr>
                <a:t> </a:t>
              </a:r>
              <a:r>
                <a:rPr lang="en-US" dirty="0" err="1" smtClean="0">
                  <a:solidFill>
                    <a:schemeClr val="bg1"/>
                  </a:solidFill>
                </a:rPr>
                <a:t>M.Eng</a:t>
              </a:r>
              <a:r>
                <a:rPr lang="en-US" dirty="0" smtClean="0">
                  <a:solidFill>
                    <a:schemeClr val="bg1"/>
                  </a:solidFill>
                </a:rPr>
                <a:t>. 2017</a:t>
              </a:r>
              <a:endParaRPr lang="en-US" dirty="0">
                <a:solidFill>
                  <a:schemeClr val="bg1"/>
                </a:solidFill>
              </a:endParaRPr>
            </a:p>
          </p:txBody>
        </p:sp>
      </p:grpSp>
    </p:spTree>
    <p:extLst>
      <p:ext uri="{BB962C8B-B14F-4D97-AF65-F5344CB8AC3E}">
        <p14:creationId xmlns:p14="http://schemas.microsoft.com/office/powerpoint/2010/main" val="1818022842"/>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Projects</a:t>
            </a:r>
            <a:endParaRPr lang="en-US" dirty="0"/>
          </a:p>
        </p:txBody>
      </p:sp>
      <p:sp>
        <p:nvSpPr>
          <p:cNvPr id="3" name="Content Placeholder 2"/>
          <p:cNvSpPr>
            <a:spLocks noGrp="1"/>
          </p:cNvSpPr>
          <p:nvPr>
            <p:ph idx="1"/>
          </p:nvPr>
        </p:nvSpPr>
        <p:spPr/>
        <p:txBody>
          <a:bodyPr/>
          <a:lstStyle/>
          <a:p>
            <a:r>
              <a:rPr lang="en-US" dirty="0" smtClean="0"/>
              <a:t>Draft </a:t>
            </a:r>
            <a:r>
              <a:rPr lang="en-US" dirty="0"/>
              <a:t>Friday at 11 pm </a:t>
            </a:r>
            <a:endParaRPr lang="en-US" dirty="0" smtClean="0"/>
          </a:p>
          <a:p>
            <a:r>
              <a:rPr lang="en-US" dirty="0" smtClean="0"/>
              <a:t>Final </a:t>
            </a:r>
            <a:r>
              <a:rPr lang="en-US" dirty="0" smtClean="0"/>
              <a:t>presentations </a:t>
            </a:r>
            <a:r>
              <a:rPr lang="en-US" dirty="0" smtClean="0"/>
              <a:t>on 5/7</a:t>
            </a:r>
          </a:p>
          <a:p>
            <a:pPr lvl="1"/>
            <a:r>
              <a:rPr lang="en-US" dirty="0" smtClean="0"/>
              <a:t>Send me PowerPoint or Google slide link by 10 am on 5/7</a:t>
            </a:r>
          </a:p>
          <a:p>
            <a:pPr lvl="1"/>
            <a:r>
              <a:rPr lang="en-US" dirty="0" smtClean="0"/>
              <a:t>10 </a:t>
            </a:r>
            <a:r>
              <a:rPr lang="en-US" dirty="0" smtClean="0"/>
              <a:t>minutes per team</a:t>
            </a:r>
          </a:p>
          <a:p>
            <a:pPr lvl="1"/>
            <a:r>
              <a:rPr lang="en-US" dirty="0" smtClean="0"/>
              <a:t>Don’t mess up on the timing!</a:t>
            </a:r>
          </a:p>
          <a:p>
            <a:pPr lvl="1"/>
            <a:r>
              <a:rPr lang="en-US" dirty="0" smtClean="0"/>
              <a:t>Practice!</a:t>
            </a:r>
          </a:p>
          <a:p>
            <a:r>
              <a:rPr lang="en-US" dirty="0" smtClean="0"/>
              <a:t>Make it educational and fun for your classmates</a:t>
            </a:r>
            <a:r>
              <a:rPr lang="en-US" dirty="0" smtClean="0"/>
              <a:t>!</a:t>
            </a:r>
            <a:endParaRPr lang="en-US" dirty="0" smtClean="0"/>
          </a:p>
          <a:p>
            <a:endParaRPr lang="en-US" dirty="0"/>
          </a:p>
        </p:txBody>
      </p:sp>
    </p:spTree>
    <p:extLst>
      <p:ext uri="{BB962C8B-B14F-4D97-AF65-F5344CB8AC3E}">
        <p14:creationId xmlns:p14="http://schemas.microsoft.com/office/powerpoint/2010/main" val="3895655032"/>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Gracias on April 12, 2019</a:t>
            </a:r>
            <a:endParaRPr lang="en-US" dirty="0"/>
          </a:p>
        </p:txBody>
      </p:sp>
      <p:pic>
        <p:nvPicPr>
          <p:cNvPr id="3074" name="Picture 2" descr="https://lh3.googleusercontent.com/l8HOvGI_Q7SgStwu659r-2JFcOdbIK7YwVrfR2bbhIxFCEqHUejKLdNLJ24Ik_O92oWHYBml0CQ-xMtQdRHKS30ullnD4ZBFG9c_PUl_irNmu89vgOQqFnOXBwOe_NpAkh_wGuO5juOyXeLdAoZgKdGEbRAVYjflUkhjjFTDJ1_3Yr1tmWYvRlCOrQYWWl-9F6xcbDO_SC_3JRtwjgHWRBQFL4nKVrt9_Sw5YQxUpMyfHtE8tioqhId0Do7xsbZnHrsGc6E8HJZlvsQefXS5ZrMYWr5GAD4_Wg88M51Izkym6DccxE_cmMtHVpcPKuT-dJJf7MN6VHouwZbvGIPB7dXsqP5yoSJgQTIwcAh-HX_DgdOOknH2K37Dkv7RJ3Xl0ebnVfkVMRG8_lORd-6iJlt10jaDuKfOFyyELKdBfldZM8g7tcj1GyBY_j591IZYCfINMDE3R8nwj_MT9WlRB5jIdWRaZQrKFBpkCWwbjpiyI6o5W970UsSLZF6kwpq7aaMnkX0XuldZXtfPnIUfmo_USdq9SWjwJG4LOLwpGMjGM4Yx-sCitncGQL-ZpSOJmJ8n6BJr_LioiCLBoEKjnszdysZU9euHLh-gs304z6GgGdnONccU1SWVGxb_hz4y9sYfG2auYQr6lqotidITJv9vNXcBpMaF=w1280-h720-n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14500"/>
            <a:ext cx="9144000" cy="5143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5738229"/>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Reflections?</a:t>
            </a:r>
            <a:endParaRPr lang="en-US" dirty="0"/>
          </a:p>
        </p:txBody>
      </p:sp>
      <p:sp>
        <p:nvSpPr>
          <p:cNvPr id="3" name="Content Placeholder 2"/>
          <p:cNvSpPr>
            <a:spLocks noGrp="1"/>
          </p:cNvSpPr>
          <p:nvPr>
            <p:ph idx="1"/>
          </p:nvPr>
        </p:nvSpPr>
        <p:spPr/>
        <p:txBody>
          <a:bodyPr/>
          <a:lstStyle/>
          <a:p>
            <a:r>
              <a:rPr lang="en-US" dirty="0"/>
              <a:t>What is one thing that you </a:t>
            </a:r>
            <a:r>
              <a:rPr lang="en-US" dirty="0" smtClean="0"/>
              <a:t>learned (or that you’ve valued) </a:t>
            </a:r>
            <a:r>
              <a:rPr lang="en-US" dirty="0"/>
              <a:t>in this course that you want to always remember</a:t>
            </a:r>
            <a:r>
              <a:rPr lang="en-US" dirty="0" smtClean="0"/>
              <a:t>?</a:t>
            </a:r>
          </a:p>
        </p:txBody>
      </p:sp>
    </p:spTree>
    <p:extLst>
      <p:ext uri="{BB962C8B-B14F-4D97-AF65-F5344CB8AC3E}">
        <p14:creationId xmlns:p14="http://schemas.microsoft.com/office/powerpoint/2010/main" val="10269469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You conquered </a:t>
            </a:r>
            <a:r>
              <a:rPr lang="en-US" sz="4000" dirty="0" smtClean="0"/>
              <a:t>Atom, Markdown, Python and the AguaClara package</a:t>
            </a:r>
            <a:endParaRPr lang="en-US" sz="4000" dirty="0"/>
          </a:p>
        </p:txBody>
      </p:sp>
      <p:sp>
        <p:nvSpPr>
          <p:cNvPr id="3" name="Content Placeholder 2"/>
          <p:cNvSpPr>
            <a:spLocks noGrp="1"/>
          </p:cNvSpPr>
          <p:nvPr>
            <p:ph idx="1"/>
          </p:nvPr>
        </p:nvSpPr>
        <p:spPr>
          <a:xfrm>
            <a:off x="499533" y="1574800"/>
            <a:ext cx="8229600" cy="4525963"/>
          </a:xfrm>
        </p:spPr>
        <p:txBody>
          <a:bodyPr/>
          <a:lstStyle/>
          <a:p>
            <a:r>
              <a:rPr lang="en-US" dirty="0" smtClean="0"/>
              <a:t>You </a:t>
            </a:r>
            <a:r>
              <a:rPr lang="en-US" dirty="0" smtClean="0"/>
              <a:t>demonstrated your ability to learn with minimal guidance</a:t>
            </a:r>
            <a:endParaRPr lang="en-US" dirty="0"/>
          </a:p>
          <a:p>
            <a:r>
              <a:rPr lang="en-US" dirty="0" smtClean="0"/>
              <a:t>You are </a:t>
            </a:r>
            <a:r>
              <a:rPr lang="en-US" dirty="0" smtClean="0"/>
              <a:t>wonderful people! </a:t>
            </a:r>
            <a:r>
              <a:rPr lang="en-US" dirty="0" smtClean="0"/>
              <a:t>Thank you!</a:t>
            </a:r>
          </a:p>
          <a:p>
            <a:r>
              <a:rPr lang="en-US" dirty="0" smtClean="0"/>
              <a:t>Jillian and Matt are </a:t>
            </a:r>
            <a:r>
              <a:rPr lang="en-US" dirty="0" smtClean="0"/>
              <a:t>amazing people and outstanding teachers</a:t>
            </a:r>
            <a:endParaRPr lang="en-US" dirty="0"/>
          </a:p>
        </p:txBody>
      </p:sp>
      <p:pic>
        <p:nvPicPr>
          <p:cNvPr id="1028" name="Picture 4" descr="https://lh3.googleusercontent.com/uDiFSaZxl2H6iCiZosRj-dedougfwU-jrfFHqTnbk609ppDKlOqNzgJcIIuhrEpvKsTv2tDcqkjRXC4Ug6wHyhJgJk8hMx1qgMC3QX567fXcZ6D-QJRMdBa_x81UN9-or2ANq1fez2UdOYCWlFjTsvpMYq3Qa1kRMLfwD3OJkYEnnlc5jVBqcoscTlfDx7rYWWgz9xsUo57WUVAqlB5V63fLg-8Eg6I-qZIl0TofUhST-EN7BHhptRG3HWgImzwTn8oxHW_ApMYsIYQNvnAhZMq1ChPaiVWoJXpuNk2BA-93GFYHiPDeU1TS4Yh0joFMOKbWc43LMZYeB6ptGTu7wxc2iTj9bqIQchoiWikBIiI4oLBOMF_VXWESnH_pURN10dE0A-OEBFGw2VrMlA91Tk6YojvYd8RKamixaaAb7Hp49fh8O44jnt0cV6XLoMFlUKqayxZ_KiIW3ATMCw1YQCH9FNDYUVHKzZVgnSWc8hTx4l0M9jJo-bO7czII6kSHmRDVoa3REmEfn8OJCnd1EGxLdTbeyw6PoQdU4CHsdpJ4VZ3lJCcIw61l4iXJ1UqEuNRqbCg9AirYcSPTLyq7UbOxNEogvpIxrh7royfGR5JcxGPhWBFm4QVcqlJbb_Db5iqxLZh2FBhVgaGePfoSGKlroxHE9tuu=w1625-h914-no"/>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23646" b="5549"/>
          <a:stretch/>
        </p:blipFill>
        <p:spPr bwMode="auto">
          <a:xfrm>
            <a:off x="1507066" y="4376304"/>
            <a:ext cx="6231467" cy="24816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58746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Connecting Meaning to Graduate School and Professional Careers</a:t>
            </a:r>
            <a:endParaRPr lang="en-US" dirty="0"/>
          </a:p>
        </p:txBody>
      </p:sp>
      <p:sp>
        <p:nvSpPr>
          <p:cNvPr id="3" name="Content Placeholder 2"/>
          <p:cNvSpPr>
            <a:spLocks noGrp="1"/>
          </p:cNvSpPr>
          <p:nvPr>
            <p:ph idx="1"/>
          </p:nvPr>
        </p:nvSpPr>
        <p:spPr/>
        <p:txBody>
          <a:bodyPr/>
          <a:lstStyle/>
          <a:p>
            <a:r>
              <a:rPr lang="en-US" sz="2800" dirty="0" smtClean="0"/>
              <a:t>Four steps toward a better world</a:t>
            </a:r>
          </a:p>
          <a:p>
            <a:pPr marL="971550" lvl="1" indent="-514350">
              <a:buFont typeface="+mj-lt"/>
              <a:buAutoNum type="arabicPeriod"/>
            </a:pPr>
            <a:r>
              <a:rPr lang="en-US" sz="2400" dirty="0" smtClean="0"/>
              <a:t>Measure stuff (often sufficient for a Ph.D.)</a:t>
            </a:r>
          </a:p>
          <a:p>
            <a:pPr marL="971550" lvl="1" indent="-514350">
              <a:buFont typeface="+mj-lt"/>
              <a:buAutoNum type="arabicPeriod"/>
            </a:pPr>
            <a:r>
              <a:rPr lang="en-US" sz="2400" dirty="0" smtClean="0"/>
              <a:t>Create models of how our universe works (based on observations) (fundamental science)</a:t>
            </a:r>
          </a:p>
          <a:p>
            <a:pPr marL="971550" lvl="1" indent="-514350">
              <a:buFont typeface="+mj-lt"/>
              <a:buAutoNum type="arabicPeriod"/>
            </a:pPr>
            <a:r>
              <a:rPr lang="en-US" sz="2400" dirty="0" smtClean="0"/>
              <a:t>Invent new solutions based on good models of how our universe works (inventing!) </a:t>
            </a:r>
          </a:p>
          <a:p>
            <a:pPr marL="971550" lvl="1" indent="-514350">
              <a:buFont typeface="+mj-lt"/>
              <a:buAutoNum type="arabicPeriod"/>
            </a:pPr>
            <a:r>
              <a:rPr lang="en-US" sz="2400" dirty="0" smtClean="0"/>
              <a:t>Engage with the world to implement those solutions (engineering!)</a:t>
            </a:r>
          </a:p>
          <a:p>
            <a:r>
              <a:rPr lang="en-US" sz="2800" dirty="0" smtClean="0"/>
              <a:t>Our planet needs bold engineers and scientists who engage to create a better </a:t>
            </a:r>
            <a:r>
              <a:rPr lang="en-US" sz="2800" dirty="0" smtClean="0"/>
              <a:t>world</a:t>
            </a:r>
          </a:p>
          <a:p>
            <a:r>
              <a:rPr lang="en-US" sz="2800" dirty="0" smtClean="0"/>
              <a:t>Engaging with real world problems facilitates inventions</a:t>
            </a:r>
            <a:endParaRPr lang="en-US" sz="2800" dirty="0" smtClean="0"/>
          </a:p>
          <a:p>
            <a:pPr lvl="1"/>
            <a:endParaRPr lang="en-US" sz="2400" dirty="0"/>
          </a:p>
        </p:txBody>
      </p:sp>
    </p:spTree>
    <p:extLst>
      <p:ext uri="{BB962C8B-B14F-4D97-AF65-F5344CB8AC3E}">
        <p14:creationId xmlns:p14="http://schemas.microsoft.com/office/powerpoint/2010/main" val="38022936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5870" t="7209" r="15870"/>
          <a:stretch/>
        </p:blipFill>
        <p:spPr bwMode="auto">
          <a:xfrm>
            <a:off x="1" y="0"/>
            <a:ext cx="9144000" cy="70938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1560785" y="2793782"/>
            <a:ext cx="6463863" cy="1143000"/>
          </a:xfrm>
        </p:spPr>
        <p:txBody>
          <a:bodyPr/>
          <a:lstStyle/>
          <a:p>
            <a:r>
              <a:rPr lang="en-US" sz="9600" dirty="0"/>
              <a:t>Engineering is Love</a:t>
            </a:r>
          </a:p>
        </p:txBody>
      </p:sp>
    </p:spTree>
    <p:extLst>
      <p:ext uri="{BB962C8B-B14F-4D97-AF65-F5344CB8AC3E}">
        <p14:creationId xmlns:p14="http://schemas.microsoft.com/office/powerpoint/2010/main" val="291285467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31172"/>
            <a:ext cx="9117391" cy="5760027"/>
          </a:xfrm>
          <a:prstGeom prst="rect">
            <a:avLst/>
          </a:prstGeom>
        </p:spPr>
      </p:pic>
      <p:sp>
        <p:nvSpPr>
          <p:cNvPr id="2" name="TextBox 1"/>
          <p:cNvSpPr txBox="1"/>
          <p:nvPr/>
        </p:nvSpPr>
        <p:spPr>
          <a:xfrm>
            <a:off x="3119839" y="1066800"/>
            <a:ext cx="2877711" cy="707886"/>
          </a:xfrm>
          <a:prstGeom prst="rect">
            <a:avLst/>
          </a:prstGeom>
          <a:noFill/>
        </p:spPr>
        <p:txBody>
          <a:bodyPr wrap="none" rtlCol="0">
            <a:spAutoFit/>
          </a:bodyPr>
          <a:lstStyle/>
          <a:p>
            <a:r>
              <a:rPr lang="en-US" sz="4000" dirty="0" smtClean="0"/>
              <a:t>2015 to 2030</a:t>
            </a:r>
            <a:endParaRPr lang="en-US" sz="4000" dirty="0"/>
          </a:p>
        </p:txBody>
      </p:sp>
    </p:spTree>
    <p:extLst>
      <p:ext uri="{BB962C8B-B14F-4D97-AF65-F5344CB8AC3E}">
        <p14:creationId xmlns:p14="http://schemas.microsoft.com/office/powerpoint/2010/main" val="1060098888"/>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z="4400" dirty="0"/>
              <a:t>At least 1.8 billion people </a:t>
            </a:r>
            <a:r>
              <a:rPr lang="en-US" sz="4400" dirty="0" smtClean="0"/>
              <a:t>use </a:t>
            </a:r>
            <a:r>
              <a:rPr lang="en-US" sz="4400" dirty="0"/>
              <a:t>a source of drinking water </a:t>
            </a:r>
            <a:r>
              <a:rPr lang="en-US" sz="4400" dirty="0" smtClean="0"/>
              <a:t>contaminated with feces</a:t>
            </a:r>
            <a:endParaRPr lang="en-US" sz="4400" dirty="0"/>
          </a:p>
          <a:p>
            <a:r>
              <a:rPr lang="en-US" sz="4400" dirty="0" smtClean="0"/>
              <a:t>More </a:t>
            </a:r>
            <a:r>
              <a:rPr lang="en-US" sz="4400" dirty="0"/>
              <a:t>than </a:t>
            </a:r>
            <a:r>
              <a:rPr lang="en-US" sz="4400" dirty="0" smtClean="0"/>
              <a:t>80% of </a:t>
            </a:r>
            <a:r>
              <a:rPr lang="en-US" sz="4400" dirty="0"/>
              <a:t>wastewater </a:t>
            </a:r>
            <a:r>
              <a:rPr lang="en-US" sz="4400" dirty="0" smtClean="0"/>
              <a:t>is </a:t>
            </a:r>
            <a:r>
              <a:rPr lang="en-US" sz="4400" dirty="0"/>
              <a:t>discharged </a:t>
            </a:r>
            <a:r>
              <a:rPr lang="en-US" sz="4400" dirty="0" smtClean="0"/>
              <a:t>without </a:t>
            </a:r>
            <a:r>
              <a:rPr lang="en-US" sz="4400" dirty="0"/>
              <a:t>any pollution </a:t>
            </a:r>
            <a:r>
              <a:rPr lang="en-US" sz="4400" dirty="0" smtClean="0"/>
              <a:t>removal</a:t>
            </a:r>
            <a:endParaRPr lang="en-US" sz="4400" dirty="0"/>
          </a:p>
        </p:txBody>
      </p:sp>
      <p:pic>
        <p:nvPicPr>
          <p:cNvPr id="1026" name="Picture 2" descr="United Nations Sustainable Developm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76200"/>
            <a:ext cx="7410450" cy="1304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44135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7382933" cy="1143000"/>
          </a:xfrm>
        </p:spPr>
        <p:txBody>
          <a:bodyPr/>
          <a:lstStyle/>
          <a:p>
            <a:r>
              <a:rPr lang="en-US" sz="4000" dirty="0" smtClean="0"/>
              <a:t>SDG 6.1: By 2030, </a:t>
            </a:r>
            <a:r>
              <a:rPr lang="en-US" sz="4000" b="1" u="sng" dirty="0" smtClean="0"/>
              <a:t>safe</a:t>
            </a:r>
            <a:r>
              <a:rPr lang="en-US" sz="4000" dirty="0" smtClean="0"/>
              <a:t> </a:t>
            </a:r>
            <a:r>
              <a:rPr lang="en-US" sz="4000" dirty="0"/>
              <a:t>and </a:t>
            </a:r>
            <a:r>
              <a:rPr lang="en-US" sz="4000" b="1" u="sng" dirty="0"/>
              <a:t>affordable</a:t>
            </a:r>
            <a:r>
              <a:rPr lang="en-US" sz="4000" dirty="0"/>
              <a:t> drinking water for </a:t>
            </a:r>
            <a:r>
              <a:rPr lang="en-US" sz="4000" dirty="0" smtClean="0"/>
              <a:t>all</a:t>
            </a:r>
            <a:endParaRPr lang="en-US" sz="4000" dirty="0"/>
          </a:p>
        </p:txBody>
      </p:sp>
      <p:sp>
        <p:nvSpPr>
          <p:cNvPr id="3" name="Content Placeholder 2"/>
          <p:cNvSpPr>
            <a:spLocks noGrp="1"/>
          </p:cNvSpPr>
          <p:nvPr>
            <p:ph idx="1"/>
          </p:nvPr>
        </p:nvSpPr>
        <p:spPr/>
        <p:txBody>
          <a:bodyPr/>
          <a:lstStyle/>
          <a:p>
            <a:r>
              <a:rPr lang="en-US" dirty="0"/>
              <a:t>Some three in ten people </a:t>
            </a:r>
            <a:r>
              <a:rPr lang="en-US" dirty="0" smtClean="0"/>
              <a:t>(2.3 billion) lack </a:t>
            </a:r>
            <a:r>
              <a:rPr lang="en-US" dirty="0"/>
              <a:t>access to safe and readily available water at </a:t>
            </a:r>
            <a:r>
              <a:rPr lang="en-US" dirty="0" smtClean="0"/>
              <a:t>home</a:t>
            </a:r>
          </a:p>
          <a:p>
            <a:r>
              <a:rPr lang="en-US" dirty="0" smtClean="0"/>
              <a:t>Additional 1.2 billion from population growth gives 3.5 billion need water by 2030</a:t>
            </a:r>
          </a:p>
          <a:p>
            <a:pPr lvl="1"/>
            <a:r>
              <a:rPr lang="en-US" dirty="0" smtClean="0"/>
              <a:t>267 million people per year! (1 Indonesia/year)</a:t>
            </a:r>
          </a:p>
          <a:p>
            <a:pPr lvl="1"/>
            <a:r>
              <a:rPr lang="en-US" dirty="0" smtClean="0"/>
              <a:t>At 3 mL/s per person we need 800,000 L/s per year of new installed capacity</a:t>
            </a:r>
          </a:p>
        </p:txBody>
      </p:sp>
      <p:pic>
        <p:nvPicPr>
          <p:cNvPr id="4" name="Picture 3"/>
          <p:cNvPicPr>
            <a:picLocks noChangeAspect="1"/>
          </p:cNvPicPr>
          <p:nvPr/>
        </p:nvPicPr>
        <p:blipFill rotWithShape="1">
          <a:blip r:embed="rId3"/>
          <a:srcRect t="13226"/>
          <a:stretch/>
        </p:blipFill>
        <p:spPr>
          <a:xfrm>
            <a:off x="0" y="5791200"/>
            <a:ext cx="9396311" cy="1499880"/>
          </a:xfrm>
          <a:prstGeom prst="rect">
            <a:avLst/>
          </a:prstGeom>
        </p:spPr>
      </p:pic>
      <p:pic>
        <p:nvPicPr>
          <p:cNvPr id="5" name="Picture 4"/>
          <p:cNvPicPr>
            <a:picLocks noChangeAspect="1"/>
          </p:cNvPicPr>
          <p:nvPr/>
        </p:nvPicPr>
        <p:blipFill rotWithShape="1">
          <a:blip r:embed="rId4"/>
          <a:srcRect l="84784" t="31062" r="1659" b="46890"/>
          <a:stretch/>
        </p:blipFill>
        <p:spPr>
          <a:xfrm>
            <a:off x="7840133" y="101600"/>
            <a:ext cx="1236133" cy="1270000"/>
          </a:xfrm>
          <a:prstGeom prst="rect">
            <a:avLst/>
          </a:prstGeom>
        </p:spPr>
      </p:pic>
    </p:spTree>
    <p:extLst>
      <p:ext uri="{BB962C8B-B14F-4D97-AF65-F5344CB8AC3E}">
        <p14:creationId xmlns:p14="http://schemas.microsoft.com/office/powerpoint/2010/main" val="26629494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US Water Infrastructure</a:t>
            </a:r>
            <a:endParaRPr lang="en-US" dirty="0"/>
          </a:p>
        </p:txBody>
      </p:sp>
      <p:sp>
        <p:nvSpPr>
          <p:cNvPr id="8" name="Content Placeholder 7"/>
          <p:cNvSpPr>
            <a:spLocks noGrp="1"/>
          </p:cNvSpPr>
          <p:nvPr>
            <p:ph idx="1"/>
          </p:nvPr>
        </p:nvSpPr>
        <p:spPr/>
        <p:txBody>
          <a:bodyPr/>
          <a:lstStyle/>
          <a:p>
            <a:r>
              <a:rPr lang="en-US" dirty="0" smtClean="0">
                <a:hlinkClick r:id="rId2"/>
              </a:rPr>
              <a:t>ASCE Infrastructure Grade </a:t>
            </a:r>
            <a:r>
              <a:rPr lang="en-US" dirty="0" smtClean="0"/>
              <a:t>is D+</a:t>
            </a:r>
          </a:p>
          <a:p>
            <a:r>
              <a:rPr lang="en-US" dirty="0" smtClean="0"/>
              <a:t>What you’ve learned in this course is completely applicable to designing new and upgrading existing water treatment infrastructure anywhere on this </a:t>
            </a:r>
            <a:r>
              <a:rPr lang="en-US" dirty="0" smtClean="0"/>
              <a:t>planet</a:t>
            </a:r>
            <a:endParaRPr lang="en-US" dirty="0" smtClean="0"/>
          </a:p>
        </p:txBody>
      </p:sp>
      <p:pic>
        <p:nvPicPr>
          <p:cNvPr id="2050" name="Picture 2" descr="https://lh3.googleusercontent.com/HULRguYqS1NRLqieU8K4BAaogiCR0Q7k2o6xg_1E-Xnjg06FFVksu_hpchf0G3mpGdiDYKb8JHe87QT9_vx-cWbWQmgxraEAktf58SfR5j-DEtXXGvfJ_YUCsqCh31XB8hZoFEIXwVyclx6yHKKkU8apUwA8tEXwRS03jioSt5Ydtipne1Of6wcdCymKqiBon3MF1shjfM5sngshHPWXVleScNpB2YPW5DF7s3IdT4EAVciQCM2mToz-EhEomtebZdnzDwmMnJnRq4oUhUxmtnh-LAx6v69QXforfzY04lz-_eIK80_aLElv7ZThUu1Tcz6fSzXgRpIjT49fB7hCxzfrPm984hB_Z72urAhi0OLU9f1soVrZg4vB4Cn8O2aLL1lzw5OsA-aP2PVoL9q6OzG5KGDcaGiensKvPQTtXjV-_KiVxwJuTrHSuruYU7Kz4zPzHoSoE_w_30QqKoXHU227doM1qU5sw_pM96EStj6064ILQllNY6w0QsvJvBLEeSoYCGnK2M3BzxEuwivMhRTdPncfLFrBV-DTNiBcF4SCc48LZ8agL_AuzM5FE3Ogd-fHK1TIXwdBkOEEwz_SpSg5vM3lKR2G0ne666u50IrGq9sUQHjeu3Xp2pJKj-eBHLnE-IRGmWtM9qzIpUyivciRmpxCRPYs=w1625-h914-n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11373" y="4192968"/>
            <a:ext cx="4738159" cy="2665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1900441"/>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p:cNvSpPr txBox="1"/>
          <p:nvPr/>
        </p:nvSpPr>
        <p:spPr>
          <a:xfrm>
            <a:off x="990600" y="533400"/>
            <a:ext cx="7162800" cy="6186309"/>
          </a:xfrm>
          <a:prstGeom prst="rect">
            <a:avLst/>
          </a:prstGeom>
          <a:noFill/>
        </p:spPr>
        <p:txBody>
          <a:bodyPr wrap="square" rtlCol="0">
            <a:spAutoFit/>
          </a:bodyPr>
          <a:lstStyle/>
          <a:p>
            <a:pPr algn="ctr"/>
            <a:r>
              <a:rPr lang="en-US" sz="6600" dirty="0" smtClean="0"/>
              <a:t>Why don’t countries prioritize building water supply systems and drinking water treatment plants?</a:t>
            </a:r>
            <a:endParaRPr lang="en-US" sz="6600" dirty="0"/>
          </a:p>
        </p:txBody>
      </p:sp>
    </p:spTree>
    <p:extLst>
      <p:ext uri="{BB962C8B-B14F-4D97-AF65-F5344CB8AC3E}">
        <p14:creationId xmlns:p14="http://schemas.microsoft.com/office/powerpoint/2010/main" val="1438718565"/>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z="4000" dirty="0" smtClean="0"/>
              <a:t>Traditional solutions aren’t performing well in the </a:t>
            </a:r>
            <a:r>
              <a:rPr lang="en-US" sz="4000" dirty="0" smtClean="0"/>
              <a:t>majority world</a:t>
            </a:r>
            <a:endParaRPr lang="en-US" sz="4000" dirty="0"/>
          </a:p>
        </p:txBody>
      </p:sp>
      <p:sp>
        <p:nvSpPr>
          <p:cNvPr id="9" name="Text Placeholder 8"/>
          <p:cNvSpPr>
            <a:spLocks noGrp="1"/>
          </p:cNvSpPr>
          <p:nvPr>
            <p:ph type="body" idx="1"/>
          </p:nvPr>
        </p:nvSpPr>
        <p:spPr>
          <a:xfrm>
            <a:off x="457200" y="1653985"/>
            <a:ext cx="4040188" cy="639762"/>
          </a:xfrm>
        </p:spPr>
        <p:txBody>
          <a:bodyPr/>
          <a:lstStyle/>
          <a:p>
            <a:r>
              <a:rPr lang="en-US" dirty="0" smtClean="0"/>
              <a:t>Decentralized – household and Kiosk</a:t>
            </a:r>
            <a:endParaRPr lang="en-US" dirty="0"/>
          </a:p>
        </p:txBody>
      </p:sp>
      <p:sp>
        <p:nvSpPr>
          <p:cNvPr id="10" name="Content Placeholder 9"/>
          <p:cNvSpPr>
            <a:spLocks noGrp="1"/>
          </p:cNvSpPr>
          <p:nvPr>
            <p:ph sz="half" idx="2"/>
          </p:nvPr>
        </p:nvSpPr>
        <p:spPr>
          <a:xfrm>
            <a:off x="457200" y="2293747"/>
            <a:ext cx="4040188" cy="3951288"/>
          </a:xfrm>
        </p:spPr>
        <p:txBody>
          <a:bodyPr/>
          <a:lstStyle/>
          <a:p>
            <a:r>
              <a:rPr lang="en-US" dirty="0" smtClean="0"/>
              <a:t>Don’t provide water access </a:t>
            </a:r>
          </a:p>
          <a:p>
            <a:r>
              <a:rPr lang="en-US" dirty="0" smtClean="0"/>
              <a:t>No monitoring</a:t>
            </a:r>
          </a:p>
          <a:p>
            <a:r>
              <a:rPr lang="en-US" dirty="0" smtClean="0"/>
              <a:t>Require every household to invest time in maintenance and operation</a:t>
            </a:r>
            <a:endParaRPr lang="en-US" dirty="0"/>
          </a:p>
        </p:txBody>
      </p:sp>
      <p:sp>
        <p:nvSpPr>
          <p:cNvPr id="11" name="Text Placeholder 10"/>
          <p:cNvSpPr>
            <a:spLocks noGrp="1"/>
          </p:cNvSpPr>
          <p:nvPr>
            <p:ph type="body" sz="quarter" idx="3"/>
          </p:nvPr>
        </p:nvSpPr>
        <p:spPr>
          <a:xfrm>
            <a:off x="4645026" y="1653985"/>
            <a:ext cx="4041775" cy="639762"/>
          </a:xfrm>
        </p:spPr>
        <p:txBody>
          <a:bodyPr/>
          <a:lstStyle/>
          <a:p>
            <a:r>
              <a:rPr lang="en-US" dirty="0" smtClean="0"/>
              <a:t>Centralized – Municipal scale</a:t>
            </a:r>
          </a:p>
          <a:p>
            <a:r>
              <a:rPr lang="en-US" dirty="0" smtClean="0"/>
              <a:t>“advanced technologies”</a:t>
            </a:r>
            <a:endParaRPr lang="en-US" dirty="0"/>
          </a:p>
        </p:txBody>
      </p:sp>
      <p:sp>
        <p:nvSpPr>
          <p:cNvPr id="12" name="Content Placeholder 11"/>
          <p:cNvSpPr>
            <a:spLocks noGrp="1"/>
          </p:cNvSpPr>
          <p:nvPr>
            <p:ph sz="quarter" idx="4"/>
          </p:nvPr>
        </p:nvSpPr>
        <p:spPr>
          <a:xfrm>
            <a:off x="4645026" y="2293747"/>
            <a:ext cx="4041775" cy="3951288"/>
          </a:xfrm>
        </p:spPr>
        <p:txBody>
          <a:bodyPr/>
          <a:lstStyle/>
          <a:p>
            <a:r>
              <a:rPr lang="en-US" dirty="0" smtClean="0"/>
              <a:t>High part count </a:t>
            </a:r>
            <a:endParaRPr lang="en-US" dirty="0" smtClean="0"/>
          </a:p>
          <a:p>
            <a:r>
              <a:rPr lang="en-US" dirty="0" smtClean="0"/>
              <a:t>High </a:t>
            </a:r>
            <a:r>
              <a:rPr lang="en-US" dirty="0" smtClean="0"/>
              <a:t>capital and maintenance costs</a:t>
            </a:r>
          </a:p>
          <a:p>
            <a:r>
              <a:rPr lang="en-US" dirty="0" smtClean="0"/>
              <a:t>High energy use</a:t>
            </a:r>
          </a:p>
          <a:p>
            <a:r>
              <a:rPr lang="en-US" dirty="0" smtClean="0"/>
              <a:t>Frequently </a:t>
            </a:r>
            <a:r>
              <a:rPr lang="en-US" dirty="0" smtClean="0"/>
              <a:t>provide p</a:t>
            </a:r>
            <a:r>
              <a:rPr lang="en-US" dirty="0" smtClean="0"/>
              <a:t>oor </a:t>
            </a:r>
            <a:r>
              <a:rPr lang="en-US" dirty="0" smtClean="0"/>
              <a:t>water quality</a:t>
            </a:r>
          </a:p>
        </p:txBody>
      </p:sp>
      <p:pic>
        <p:nvPicPr>
          <p:cNvPr id="13" name="Picture 2" descr="filt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2459" y="5340664"/>
            <a:ext cx="942975" cy="142526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p:cNvPicPr>
            <a:picLocks noChangeAspect="1" noChangeArrowheads="1"/>
          </p:cNvPicPr>
          <p:nvPr/>
        </p:nvPicPr>
        <p:blipFill>
          <a:blip r:embed="rId3" cstate="print"/>
          <a:srcRect/>
          <a:stretch>
            <a:fillRect/>
          </a:stretch>
        </p:blipFill>
        <p:spPr bwMode="auto">
          <a:xfrm>
            <a:off x="4873337" y="4737100"/>
            <a:ext cx="3065317" cy="2298988"/>
          </a:xfrm>
          <a:prstGeom prst="rect">
            <a:avLst/>
          </a:prstGeom>
          <a:noFill/>
          <a:ln w="9525">
            <a:noFill/>
            <a:miter lim="800000"/>
            <a:headEnd/>
            <a:tailEnd/>
          </a:ln>
        </p:spPr>
      </p:pic>
    </p:spTree>
    <p:extLst>
      <p:ext uri="{BB962C8B-B14F-4D97-AF65-F5344CB8AC3E}">
        <p14:creationId xmlns:p14="http://schemas.microsoft.com/office/powerpoint/2010/main" val="343826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Centralized water treatment has often failed in the </a:t>
            </a:r>
            <a:r>
              <a:rPr lang="en-US" dirty="0" smtClean="0"/>
              <a:t>majority world</a:t>
            </a:r>
            <a:endParaRPr lang="en-US" dirty="0"/>
          </a:p>
        </p:txBody>
      </p:sp>
      <p:sp>
        <p:nvSpPr>
          <p:cNvPr id="3" name="Content Placeholder 2"/>
          <p:cNvSpPr>
            <a:spLocks noGrp="1"/>
          </p:cNvSpPr>
          <p:nvPr>
            <p:ph idx="1"/>
          </p:nvPr>
        </p:nvSpPr>
        <p:spPr/>
        <p:txBody>
          <a:bodyPr/>
          <a:lstStyle/>
          <a:p>
            <a:r>
              <a:rPr lang="en-US" dirty="0" smtClean="0"/>
              <a:t>Frequent failures due to high component count</a:t>
            </a:r>
          </a:p>
          <a:p>
            <a:r>
              <a:rPr lang="en-US" dirty="0" smtClean="0"/>
              <a:t>Short life of water treatment infrastructure</a:t>
            </a:r>
          </a:p>
          <a:p>
            <a:pPr lvl="1"/>
            <a:r>
              <a:rPr lang="en-US" dirty="0" smtClean="0"/>
              <a:t>20 years for high tech plant in Nicaragua</a:t>
            </a:r>
          </a:p>
          <a:p>
            <a:pPr lvl="1"/>
            <a:r>
              <a:rPr lang="en-US" dirty="0" smtClean="0"/>
              <a:t>About 10 years for high tech plants in Honduras</a:t>
            </a:r>
          </a:p>
          <a:p>
            <a:pPr lvl="1"/>
            <a:r>
              <a:rPr lang="en-US" dirty="0" smtClean="0"/>
              <a:t>3 years for high tech plants in Africa (World Bank experience)</a:t>
            </a:r>
          </a:p>
          <a:p>
            <a:r>
              <a:rPr lang="en-US" dirty="0" smtClean="0"/>
              <a:t>So if you were a politician would you want to invest in water treatment plants?</a:t>
            </a:r>
          </a:p>
        </p:txBody>
      </p:sp>
    </p:spTree>
    <p:extLst>
      <p:ext uri="{BB962C8B-B14F-4D97-AF65-F5344CB8AC3E}">
        <p14:creationId xmlns:p14="http://schemas.microsoft.com/office/powerpoint/2010/main" val="32522231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159.0222"/>
  <p:tag name="ORIGINALWIDTH" val="258.036"/>
  <p:tag name="LATEXADDIN" val="\documentclass{article}&#10;\usepackage{amsmath}&#10;\pagestyle{empty}&#10;\begin{document}&#10;&#10;$\frac{0.6 \mu L}{s^{2}}$&#10;&#10;&#10;\end{document}"/>
  <p:tag name="IGUANATEXSIZE" val="24"/>
  <p:tag name="IGUANATEXCURSOR" val="106"/>
  <p:tag name="TRANSPARENCY" val="False"/>
  <p:tag name="FILENAME" val=""/>
  <p:tag name="LATEXENGINEID" val="1"/>
  <p:tag name="TEMPFOLDER" val="c:\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169.5236"/>
  <p:tag name="ORIGINALWIDTH" val="179.275"/>
  <p:tag name="LATEXADDIN" val="\documentclass{article}&#10;\usepackage{amsmath}&#10;\pagestyle{empty}&#10;\begin{document}&#10;&#10;$\frac{20 L}{s\cdot yr}$&#10;&#10;&#10;\end{document}"/>
  <p:tag name="IGUANATEXSIZE" val="24"/>
  <p:tag name="IGUANATEXCURSOR" val="104"/>
  <p:tag name="TRANSPARENCY" val="False"/>
  <p:tag name="FILENAME" val=""/>
  <p:tag name="LATEXENGINEID" val="1"/>
  <p:tag name="TEMPFOLDER" val="c:\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169.5236"/>
  <p:tag name="ORIGINALWIDTH" val="179.275"/>
  <p:tag name="LATEXADDIN" val="\documentclass{article}&#10;\usepackage{amsmath}&#10;\pagestyle{empty}&#10;\begin{document}&#10;&#10;$\frac{20 L}{s\cdot yr}$&#10;&#10;&#10;\end{document}"/>
  <p:tag name="IGUANATEXSIZE" val="24"/>
  <p:tag name="IGUANATEXCURSOR" val="104"/>
  <p:tag name="TRANSPARENCY" val="False"/>
  <p:tag name="FILENAME" val=""/>
  <p:tag name="LATEXENGINEID" val="1"/>
  <p:tag name="TEMPFOLDER" val="c:\temp\"/>
  <p:tag name="LATEXFORMHEIGHT" val="312"/>
  <p:tag name="LATEXFORMWIDTH" val="384"/>
  <p:tag name="LATEXFORMWRAP" val="True"/>
  <p:tag name="BITMAPVECTOR" val="0"/>
</p:tagLst>
</file>

<file path=ppt/theme/theme1.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template</Template>
  <TotalTime>7939</TotalTime>
  <Words>1175</Words>
  <Application>Microsoft Office PowerPoint</Application>
  <PresentationFormat>On-screen Show (4:3)</PresentationFormat>
  <Paragraphs>136</Paragraphs>
  <Slides>24</Slides>
  <Notes>10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24</vt:i4>
      </vt:variant>
    </vt:vector>
  </HeadingPairs>
  <TitlesOfParts>
    <vt:vector size="31" baseType="lpstr">
      <vt:lpstr>Times New Roman</vt:lpstr>
      <vt:lpstr>Calibri</vt:lpstr>
      <vt:lpstr>Candara</vt:lpstr>
      <vt:lpstr>Arial</vt:lpstr>
      <vt:lpstr>Wingdings</vt:lpstr>
      <vt:lpstr>Lecture 4540 2016</vt:lpstr>
      <vt:lpstr>1_Lecture 4540 2016</vt:lpstr>
      <vt:lpstr>Manifold Review</vt:lpstr>
      <vt:lpstr>Design Projects</vt:lpstr>
      <vt:lpstr>PowerPoint Presentation</vt:lpstr>
      <vt:lpstr>PowerPoint Presentation</vt:lpstr>
      <vt:lpstr>SDG 6.1: By 2030, safe and affordable drinking water for all</vt:lpstr>
      <vt:lpstr>US Water Infrastructure</vt:lpstr>
      <vt:lpstr>PowerPoint Presentation</vt:lpstr>
      <vt:lpstr>Traditional solutions aren’t performing well in the majority world</vt:lpstr>
      <vt:lpstr>Centralized water treatment has often failed in the majority world</vt:lpstr>
      <vt:lpstr>Centralized water has a bad reputation!</vt:lpstr>
      <vt:lpstr>AND!!!!</vt:lpstr>
      <vt:lpstr>Resilient Designs are needed in the United States too!</vt:lpstr>
      <vt:lpstr>Centralized treatment CAN work if we adopt a new approach!</vt:lpstr>
      <vt:lpstr>AguaClara installed capacity is increasing steadily (and slowly)</vt:lpstr>
      <vt:lpstr>Time for acceleration</vt:lpstr>
      <vt:lpstr>The transition is underway with a significant increase in rate!</vt:lpstr>
      <vt:lpstr>Challenges on the horizon</vt:lpstr>
      <vt:lpstr>New Opportunities</vt:lpstr>
      <vt:lpstr>120 L/s AguaClara plant (draft design for Gracias, Honduras)</vt:lpstr>
      <vt:lpstr>Gracias on April 12, 2019</vt:lpstr>
      <vt:lpstr>Course Reflections?</vt:lpstr>
      <vt:lpstr>You conquered Atom, Markdown, Python and the AguaClara package</vt:lpstr>
      <vt:lpstr>Connecting Meaning to Graduate School and Professional Careers</vt:lpstr>
      <vt:lpstr>Engineering is Love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Monroe Weber-Shirk</dc:creator>
  <cp:lastModifiedBy>Monroe Weber-Shirk</cp:lastModifiedBy>
  <cp:revision>64</cp:revision>
  <dcterms:created xsi:type="dcterms:W3CDTF">2014-12-05T13:51:45Z</dcterms:created>
  <dcterms:modified xsi:type="dcterms:W3CDTF">2019-05-02T16:55:42Z</dcterms:modified>
</cp:coreProperties>
</file>